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rts/chart1.xml" ContentType="application/vnd.openxmlformats-officedocument.drawingml.char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753" r:id="rId2"/>
    <p:sldMasterId id="2147483706" r:id="rId3"/>
    <p:sldMasterId id="2147483741" r:id="rId4"/>
    <p:sldMasterId id="2147483716" r:id="rId5"/>
    <p:sldMasterId id="2147483648" r:id="rId6"/>
  </p:sldMasterIdLst>
  <p:notesMasterIdLst>
    <p:notesMasterId r:id="rId24"/>
  </p:notesMasterIdLst>
  <p:sldIdLst>
    <p:sldId id="295" r:id="rId7"/>
    <p:sldId id="738" r:id="rId8"/>
    <p:sldId id="753" r:id="rId9"/>
    <p:sldId id="739" r:id="rId10"/>
    <p:sldId id="740" r:id="rId11"/>
    <p:sldId id="741" r:id="rId12"/>
    <p:sldId id="742" r:id="rId13"/>
    <p:sldId id="743" r:id="rId14"/>
    <p:sldId id="744" r:id="rId15"/>
    <p:sldId id="745" r:id="rId16"/>
    <p:sldId id="746" r:id="rId17"/>
    <p:sldId id="747" r:id="rId18"/>
    <p:sldId id="748" r:id="rId19"/>
    <p:sldId id="749" r:id="rId20"/>
    <p:sldId id="750" r:id="rId21"/>
    <p:sldId id="752" r:id="rId22"/>
    <p:sldId id="75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6BE8"/>
    <a:srgbClr val="996633"/>
    <a:srgbClr val="0072C8"/>
    <a:srgbClr val="37519B"/>
    <a:srgbClr val="820000"/>
    <a:srgbClr val="E1D319"/>
    <a:srgbClr val="318F55"/>
    <a:srgbClr val="A2DDF8"/>
    <a:srgbClr val="008AF2"/>
    <a:srgbClr val="2537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70"/>
    <p:restoredTop sz="94663"/>
  </p:normalViewPr>
  <p:slideViewPr>
    <p:cSldViewPr snapToGrid="0" snapToObjects="1">
      <p:cViewPr varScale="1">
        <p:scale>
          <a:sx n="112" d="100"/>
          <a:sy n="112" d="100"/>
        </p:scale>
        <p:origin x="2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5"/>
      <c:rotY val="2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8874024526198439"/>
          <c:y val="0.40752864157119478"/>
          <c:w val="0.42251950947603134"/>
          <c:h val="0.34206219312602298"/>
        </c:manualLayout>
      </c:layout>
      <c:pie3DChart>
        <c:varyColors val="1"/>
        <c:ser>
          <c:idx val="0"/>
          <c:order val="0"/>
          <c:spPr>
            <a:solidFill>
              <a:srgbClr val="8080FF"/>
            </a:solidFill>
            <a:ln w="12700">
              <a:solidFill>
                <a:srgbClr val="000000"/>
              </a:solidFill>
              <a:prstDash val="solid"/>
            </a:ln>
          </c:spPr>
          <c:explosion val="25"/>
          <c:dPt>
            <c:idx val="1"/>
            <c:bubble3D val="0"/>
            <c:spPr>
              <a:solidFill>
                <a:srgbClr val="80206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669C-A549-9BFB-F7F3CAD85613}"/>
              </c:ext>
            </c:extLst>
          </c:dPt>
          <c:dPt>
            <c:idx val="2"/>
            <c:bubble3D val="0"/>
            <c:spPr>
              <a:solidFill>
                <a:srgbClr val="FFFFC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669C-A549-9BFB-F7F3CAD85613}"/>
              </c:ext>
            </c:extLst>
          </c:dPt>
          <c:dPt>
            <c:idx val="3"/>
            <c:bubble3D val="0"/>
            <c:spPr>
              <a:solidFill>
                <a:srgbClr val="A0E0E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669C-A549-9BFB-F7F3CAD85613}"/>
              </c:ext>
            </c:extLst>
          </c:dPt>
          <c:dLbls>
            <c:delete val="1"/>
          </c:dLbls>
          <c:cat>
            <c:strRef>
              <c:f>([2]Report!$B$21,[2]Report!$B$52,[2]Report!$B$57,[2]Report!$B$61)</c:f>
              <c:strCache>
                <c:ptCount val="4"/>
                <c:pt idx="0">
                  <c:v>TOTAL PROVINCIAL TAXES</c:v>
                </c:pt>
                <c:pt idx="1">
                  <c:v>TOTAL AREA 'A' REGIONAL DISTRICT</c:v>
                </c:pt>
                <c:pt idx="2">
                  <c:v>Total Hospital Districts</c:v>
                </c:pt>
                <c:pt idx="3">
                  <c:v>Total Other Agencies</c:v>
                </c:pt>
              </c:strCache>
            </c:strRef>
          </c:cat>
          <c:val>
            <c:numRef>
              <c:f>([2]Report!$D$21,[2]Report!$D$52,[2]Report!$D$57,[2]Report!$D$61)</c:f>
              <c:numCache>
                <c:formatCode>General</c:formatCode>
                <c:ptCount val="4"/>
                <c:pt idx="0">
                  <c:v>0.39961815561046293</c:v>
                </c:pt>
                <c:pt idx="1">
                  <c:v>0.56022352856163071</c:v>
                </c:pt>
                <c:pt idx="2">
                  <c:v>3.502395401640207E-2</c:v>
                </c:pt>
                <c:pt idx="3">
                  <c:v>5.1343618115042662E-3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69C-A549-9BFB-F7F3CAD85613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E0F6A2-A8C8-486B-BBCA-A5BFBAEEA214}" type="datetimeFigureOut">
              <a:rPr lang="en-CA" smtClean="0"/>
              <a:t>2025-03-05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E2AA23-5812-47C0-8EE9-D9DC3AA1C5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4130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27444-ED18-40AB-9725-03CDAFC30A3A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8179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.xml"/><Relationship Id="rId4" Type="http://schemas.openxmlformats.org/officeDocument/2006/relationships/image" Target="../media/image1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.xml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7BEFCA-2C87-4146-BE9B-EA7281DCF6EE}"/>
              </a:ext>
            </a:extLst>
          </p:cNvPr>
          <p:cNvSpPr txBox="1"/>
          <p:nvPr userDrawn="1"/>
        </p:nvSpPr>
        <p:spPr>
          <a:xfrm>
            <a:off x="842963" y="4120015"/>
            <a:ext cx="4589526" cy="1923604"/>
          </a:xfrm>
          <a:prstGeom prst="rect">
            <a:avLst/>
          </a:prstGeom>
        </p:spPr>
        <p:txBody>
          <a:bodyPr wrap="none" rtlCol="0" anchor="b" anchorCtr="0">
            <a:spAutoFit/>
          </a:bodyPr>
          <a:lstStyle/>
          <a:p>
            <a:pPr algn="l" fontAlgn="t" hangingPunct="0">
              <a:lnSpc>
                <a:spcPct val="100000"/>
              </a:lnSpc>
            </a:pPr>
            <a:r>
              <a:rPr lang="en-US" sz="3000" b="1" i="0" baseline="0" dirty="0">
                <a:solidFill>
                  <a:schemeClr val="bg1"/>
                </a:solidFill>
                <a:latin typeface="Helvetica" pitchFamily="2" charset="0"/>
              </a:rPr>
              <a:t>Electoral Area ‘A’</a:t>
            </a:r>
          </a:p>
          <a:p>
            <a:pPr algn="l" fontAlgn="t" hangingPunct="0">
              <a:lnSpc>
                <a:spcPct val="100000"/>
              </a:lnSpc>
            </a:pPr>
            <a:r>
              <a:rPr lang="en-US" sz="3000" b="1" i="0" baseline="0" dirty="0">
                <a:solidFill>
                  <a:schemeClr val="bg1"/>
                </a:solidFill>
                <a:latin typeface="Helvetica" pitchFamily="2" charset="0"/>
              </a:rPr>
              <a:t>Five-Year Financial Plan</a:t>
            </a:r>
          </a:p>
          <a:p>
            <a:pPr algn="l" fontAlgn="t" hangingPunct="0">
              <a:lnSpc>
                <a:spcPct val="100000"/>
              </a:lnSpc>
              <a:spcBef>
                <a:spcPts val="600"/>
              </a:spcBef>
            </a:pPr>
            <a:r>
              <a:rPr lang="en-US" sz="1800" b="1" i="1" spc="0" baseline="0" dirty="0">
                <a:solidFill>
                  <a:schemeClr val="bg1"/>
                </a:solidFill>
                <a:latin typeface="Helvetica" pitchFamily="2" charset="0"/>
              </a:rPr>
              <a:t>2019–2023</a:t>
            </a:r>
          </a:p>
          <a:p>
            <a:pPr algn="l" fontAlgn="t" hangingPunct="0">
              <a:lnSpc>
                <a:spcPct val="100000"/>
              </a:lnSpc>
            </a:pPr>
            <a:endParaRPr lang="en-US" sz="2000" b="0" i="1" spc="0" baseline="0" dirty="0">
              <a:solidFill>
                <a:schemeClr val="bg1"/>
              </a:solidFill>
              <a:latin typeface="Helvetica" pitchFamily="2" charset="0"/>
            </a:endParaRPr>
          </a:p>
          <a:p>
            <a:pPr algn="l" fontAlgn="t" hangingPunct="0">
              <a:lnSpc>
                <a:spcPct val="100000"/>
              </a:lnSpc>
            </a:pPr>
            <a:r>
              <a:rPr lang="en-US" sz="1600" b="0" i="0" baseline="0" dirty="0">
                <a:solidFill>
                  <a:schemeClr val="bg1"/>
                </a:solidFill>
                <a:latin typeface="Helvetica" pitchFamily="2" charset="0"/>
              </a:rPr>
              <a:t>Ali Grieve, </a:t>
            </a:r>
            <a:r>
              <a:rPr lang="en-US" sz="1600" b="0" i="1" baseline="0" dirty="0">
                <a:solidFill>
                  <a:schemeClr val="bg1"/>
                </a:solidFill>
                <a:latin typeface="Helvetica" pitchFamily="2" charset="0"/>
              </a:rPr>
              <a:t>Area ‘A’ Director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3F7BC0-54ED-9B4C-9986-CF3CFC49ED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144255" y="4848438"/>
            <a:ext cx="1433385" cy="109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72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C463FEA-B48F-A846-B01E-923DFD33DB2D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gradFill>
            <a:gsLst>
              <a:gs pos="10000">
                <a:schemeClr val="accent1">
                  <a:lumMod val="0"/>
                  <a:lumOff val="100000"/>
                  <a:alpha val="0"/>
                </a:schemeClr>
              </a:gs>
              <a:gs pos="87000">
                <a:srgbClr val="D1530D">
                  <a:lumMod val="85000"/>
                  <a:lumOff val="15000"/>
                  <a:alpha val="3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C79AD9-3DAE-084C-A6D3-2DB01F4F1F87}"/>
              </a:ext>
            </a:extLst>
          </p:cNvPr>
          <p:cNvSpPr txBox="1"/>
          <p:nvPr userDrawn="1"/>
        </p:nvSpPr>
        <p:spPr>
          <a:xfrm>
            <a:off x="842963" y="4120015"/>
            <a:ext cx="4589526" cy="1923604"/>
          </a:xfrm>
          <a:prstGeom prst="rect">
            <a:avLst/>
          </a:prstGeom>
        </p:spPr>
        <p:txBody>
          <a:bodyPr wrap="none" rtlCol="0" anchor="b" anchorCtr="0">
            <a:spAutoFit/>
          </a:bodyPr>
          <a:lstStyle/>
          <a:p>
            <a:pPr algn="l" fontAlgn="t" hangingPunct="0">
              <a:lnSpc>
                <a:spcPct val="100000"/>
              </a:lnSpc>
            </a:pPr>
            <a:r>
              <a:rPr lang="en-US" sz="3000" b="1" i="0" baseline="0" dirty="0">
                <a:solidFill>
                  <a:schemeClr val="bg1"/>
                </a:solidFill>
                <a:latin typeface="Helvetica" pitchFamily="2" charset="0"/>
              </a:rPr>
              <a:t>Electoral Area A</a:t>
            </a:r>
          </a:p>
          <a:p>
            <a:pPr algn="l" fontAlgn="t" hangingPunct="0">
              <a:lnSpc>
                <a:spcPct val="100000"/>
              </a:lnSpc>
            </a:pPr>
            <a:r>
              <a:rPr lang="en-US" sz="3000" b="1" i="0" baseline="0" dirty="0">
                <a:solidFill>
                  <a:schemeClr val="bg1"/>
                </a:solidFill>
                <a:latin typeface="Helvetica" pitchFamily="2" charset="0"/>
              </a:rPr>
              <a:t>Five-Year Financial Plan</a:t>
            </a:r>
          </a:p>
          <a:p>
            <a:pPr algn="l" fontAlgn="t" hangingPunct="0">
              <a:lnSpc>
                <a:spcPct val="100000"/>
              </a:lnSpc>
              <a:spcBef>
                <a:spcPts val="600"/>
              </a:spcBef>
            </a:pPr>
            <a:r>
              <a:rPr lang="en-US" sz="1800" b="1" i="1" spc="0" baseline="0" dirty="0">
                <a:solidFill>
                  <a:schemeClr val="bg1"/>
                </a:solidFill>
                <a:latin typeface="Helvetica" pitchFamily="2" charset="0"/>
              </a:rPr>
              <a:t>2022-2026</a:t>
            </a:r>
          </a:p>
          <a:p>
            <a:pPr algn="l" fontAlgn="t" hangingPunct="0">
              <a:lnSpc>
                <a:spcPct val="100000"/>
              </a:lnSpc>
            </a:pPr>
            <a:endParaRPr lang="en-US" sz="2000" b="0" i="1" spc="0" baseline="0" dirty="0">
              <a:solidFill>
                <a:schemeClr val="bg1"/>
              </a:solidFill>
              <a:latin typeface="Helvetica" pitchFamily="2" charset="0"/>
            </a:endParaRPr>
          </a:p>
          <a:p>
            <a:pPr algn="l" fontAlgn="t" hangingPunct="0">
              <a:lnSpc>
                <a:spcPct val="100000"/>
              </a:lnSpc>
            </a:pPr>
            <a:r>
              <a:rPr lang="en-US" sz="1600" b="0" i="0" baseline="0" dirty="0">
                <a:solidFill>
                  <a:schemeClr val="bg1"/>
                </a:solidFill>
                <a:latin typeface="Helvetica" pitchFamily="2" charset="0"/>
              </a:rPr>
              <a:t>Ali Grieve, Area A Director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6B67AD-42F6-5546-A4D9-2464ECCC7E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144255" y="4848438"/>
            <a:ext cx="1433385" cy="109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11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F0EC26A-6A9E-6648-95E6-3A5315C061B1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gradFill>
            <a:gsLst>
              <a:gs pos="10000">
                <a:schemeClr val="accent1">
                  <a:lumMod val="0"/>
                  <a:lumOff val="100000"/>
                  <a:alpha val="0"/>
                </a:schemeClr>
              </a:gs>
              <a:gs pos="87000">
                <a:srgbClr val="D1530D">
                  <a:lumMod val="85000"/>
                  <a:lumOff val="15000"/>
                  <a:alpha val="3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E8116D-26A0-6E4D-A6A1-44A68BE7A2FF}"/>
              </a:ext>
            </a:extLst>
          </p:cNvPr>
          <p:cNvSpPr txBox="1"/>
          <p:nvPr userDrawn="1"/>
        </p:nvSpPr>
        <p:spPr>
          <a:xfrm>
            <a:off x="842963" y="4120015"/>
            <a:ext cx="4589526" cy="1923604"/>
          </a:xfrm>
          <a:prstGeom prst="rect">
            <a:avLst/>
          </a:prstGeom>
        </p:spPr>
        <p:txBody>
          <a:bodyPr wrap="none" rtlCol="0" anchor="b" anchorCtr="0">
            <a:spAutoFit/>
          </a:bodyPr>
          <a:lstStyle/>
          <a:p>
            <a:pPr algn="l" fontAlgn="t" hangingPunct="0">
              <a:lnSpc>
                <a:spcPct val="100000"/>
              </a:lnSpc>
            </a:pPr>
            <a:r>
              <a:rPr lang="en-US" sz="3000" b="1" i="0" baseline="0" dirty="0">
                <a:solidFill>
                  <a:schemeClr val="bg1"/>
                </a:solidFill>
                <a:latin typeface="Helvetica" pitchFamily="2" charset="0"/>
              </a:rPr>
              <a:t>Electoral Area ‘A’</a:t>
            </a:r>
          </a:p>
          <a:p>
            <a:pPr algn="l" fontAlgn="t" hangingPunct="0">
              <a:lnSpc>
                <a:spcPct val="100000"/>
              </a:lnSpc>
            </a:pPr>
            <a:r>
              <a:rPr lang="en-US" sz="3000" b="1" i="0" baseline="0" dirty="0">
                <a:solidFill>
                  <a:schemeClr val="bg1"/>
                </a:solidFill>
                <a:latin typeface="Helvetica" pitchFamily="2" charset="0"/>
              </a:rPr>
              <a:t>Five-Year Financial Plan</a:t>
            </a:r>
          </a:p>
          <a:p>
            <a:pPr algn="l" fontAlgn="t" hangingPunct="0">
              <a:lnSpc>
                <a:spcPct val="100000"/>
              </a:lnSpc>
              <a:spcBef>
                <a:spcPts val="600"/>
              </a:spcBef>
            </a:pPr>
            <a:r>
              <a:rPr lang="en-US" sz="1800" b="1" i="1" spc="0" baseline="0" dirty="0">
                <a:solidFill>
                  <a:schemeClr val="bg1"/>
                </a:solidFill>
                <a:latin typeface="Helvetica" pitchFamily="2" charset="0"/>
              </a:rPr>
              <a:t>2019–2023</a:t>
            </a:r>
          </a:p>
          <a:p>
            <a:pPr algn="l" fontAlgn="t" hangingPunct="0">
              <a:lnSpc>
                <a:spcPct val="100000"/>
              </a:lnSpc>
            </a:pPr>
            <a:endParaRPr lang="en-US" sz="2000" b="0" i="1" spc="0" baseline="0" dirty="0">
              <a:solidFill>
                <a:schemeClr val="bg1"/>
              </a:solidFill>
              <a:latin typeface="Helvetica" pitchFamily="2" charset="0"/>
            </a:endParaRPr>
          </a:p>
          <a:p>
            <a:pPr algn="l" fontAlgn="t" hangingPunct="0">
              <a:lnSpc>
                <a:spcPct val="100000"/>
              </a:lnSpc>
            </a:pPr>
            <a:r>
              <a:rPr lang="en-US" sz="1600" b="0" i="0" baseline="0" dirty="0">
                <a:solidFill>
                  <a:schemeClr val="bg1"/>
                </a:solidFill>
                <a:latin typeface="Helvetica" pitchFamily="2" charset="0"/>
              </a:rPr>
              <a:t>Ali Grieve, </a:t>
            </a:r>
            <a:r>
              <a:rPr lang="en-US" sz="1600" b="0" i="1" baseline="0" dirty="0">
                <a:solidFill>
                  <a:schemeClr val="bg1"/>
                </a:solidFill>
                <a:latin typeface="Helvetica" pitchFamily="2" charset="0"/>
              </a:rPr>
              <a:t>Area ‘A’ Director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843EDB-BA63-0E4A-AA9B-3BBE876410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144256" y="4848438"/>
            <a:ext cx="1433383" cy="109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557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A4B568-4A34-D14E-959B-B2902D7E9D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9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DC79AD9-3DAE-084C-A6D3-2DB01F4F1F87}"/>
              </a:ext>
            </a:extLst>
          </p:cNvPr>
          <p:cNvSpPr txBox="1"/>
          <p:nvPr userDrawn="1"/>
        </p:nvSpPr>
        <p:spPr>
          <a:xfrm>
            <a:off x="842963" y="4520067"/>
            <a:ext cx="4589526" cy="1923604"/>
          </a:xfrm>
          <a:prstGeom prst="rect">
            <a:avLst/>
          </a:prstGeom>
        </p:spPr>
        <p:txBody>
          <a:bodyPr wrap="none" rtlCol="0" anchor="b" anchorCtr="0">
            <a:spAutoFit/>
          </a:bodyPr>
          <a:lstStyle/>
          <a:p>
            <a:pPr algn="l" fontAlgn="t" hangingPunct="0">
              <a:lnSpc>
                <a:spcPct val="100000"/>
              </a:lnSpc>
            </a:pPr>
            <a:r>
              <a:rPr lang="en-US" sz="3000" b="1" i="0" baseline="0" dirty="0">
                <a:solidFill>
                  <a:schemeClr val="bg1"/>
                </a:solidFill>
                <a:latin typeface="Helvetica" pitchFamily="2" charset="0"/>
              </a:rPr>
              <a:t>Electoral Area ‘A’</a:t>
            </a:r>
          </a:p>
          <a:p>
            <a:pPr algn="l" fontAlgn="t" hangingPunct="0">
              <a:lnSpc>
                <a:spcPct val="100000"/>
              </a:lnSpc>
            </a:pPr>
            <a:r>
              <a:rPr lang="en-US" sz="3000" b="1" i="0" baseline="0" dirty="0">
                <a:solidFill>
                  <a:schemeClr val="bg1"/>
                </a:solidFill>
                <a:latin typeface="Helvetica" pitchFamily="2" charset="0"/>
              </a:rPr>
              <a:t>Five-Year Financial Plan</a:t>
            </a:r>
          </a:p>
          <a:p>
            <a:pPr algn="l" fontAlgn="t" hangingPunct="0">
              <a:lnSpc>
                <a:spcPct val="100000"/>
              </a:lnSpc>
              <a:spcBef>
                <a:spcPts val="600"/>
              </a:spcBef>
            </a:pPr>
            <a:r>
              <a:rPr lang="en-US" sz="1800" b="1" i="1" spc="0" baseline="0" dirty="0">
                <a:solidFill>
                  <a:schemeClr val="bg1"/>
                </a:solidFill>
                <a:latin typeface="Helvetica" pitchFamily="2" charset="0"/>
              </a:rPr>
              <a:t>2019–2023</a:t>
            </a:r>
          </a:p>
          <a:p>
            <a:pPr algn="l" fontAlgn="t" hangingPunct="0">
              <a:lnSpc>
                <a:spcPct val="100000"/>
              </a:lnSpc>
            </a:pPr>
            <a:endParaRPr lang="en-US" sz="2000" b="0" i="1" spc="0" baseline="0" dirty="0">
              <a:solidFill>
                <a:schemeClr val="bg1"/>
              </a:solidFill>
              <a:latin typeface="Helvetica" pitchFamily="2" charset="0"/>
            </a:endParaRPr>
          </a:p>
          <a:p>
            <a:pPr algn="l" fontAlgn="t" hangingPunct="0">
              <a:lnSpc>
                <a:spcPct val="100000"/>
              </a:lnSpc>
            </a:pPr>
            <a:r>
              <a:rPr lang="en-US" sz="1600" b="0" i="0" baseline="0" dirty="0">
                <a:solidFill>
                  <a:schemeClr val="bg1"/>
                </a:solidFill>
                <a:latin typeface="Helvetica" pitchFamily="2" charset="0"/>
              </a:rPr>
              <a:t>Ali Grieve, </a:t>
            </a:r>
            <a:r>
              <a:rPr lang="en-US" sz="1600" b="0" i="1" baseline="0" dirty="0">
                <a:solidFill>
                  <a:schemeClr val="bg1"/>
                </a:solidFill>
                <a:latin typeface="Helvetica" pitchFamily="2" charset="0"/>
              </a:rPr>
              <a:t>Area ‘A’ Director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EBB31C-F44A-FD42-8EE9-3D1040F66DB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144255" y="5259918"/>
            <a:ext cx="1433385" cy="109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129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A4B568-4A34-D14E-959B-B2902D7E9D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8000"/>
            <a:lum bright="41000" contrast="30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DC79AD9-3DAE-084C-A6D3-2DB01F4F1F87}"/>
              </a:ext>
            </a:extLst>
          </p:cNvPr>
          <p:cNvSpPr txBox="1"/>
          <p:nvPr userDrawn="1"/>
        </p:nvSpPr>
        <p:spPr>
          <a:xfrm>
            <a:off x="842963" y="4520067"/>
            <a:ext cx="4589526" cy="1923604"/>
          </a:xfrm>
          <a:prstGeom prst="rect">
            <a:avLst/>
          </a:prstGeom>
        </p:spPr>
        <p:txBody>
          <a:bodyPr wrap="none" rtlCol="0" anchor="b" anchorCtr="0">
            <a:spAutoFit/>
          </a:bodyPr>
          <a:lstStyle/>
          <a:p>
            <a:pPr algn="l" fontAlgn="t" hangingPunct="0">
              <a:lnSpc>
                <a:spcPct val="100000"/>
              </a:lnSpc>
            </a:pPr>
            <a:r>
              <a:rPr lang="en-US" sz="3000" b="1" i="0" baseline="0" dirty="0">
                <a:solidFill>
                  <a:schemeClr val="accent1"/>
                </a:solidFill>
                <a:latin typeface="Helvetica" pitchFamily="2" charset="0"/>
              </a:rPr>
              <a:t>Electoral Area ‘A’</a:t>
            </a:r>
          </a:p>
          <a:p>
            <a:pPr algn="l" fontAlgn="t" hangingPunct="0">
              <a:lnSpc>
                <a:spcPct val="100000"/>
              </a:lnSpc>
            </a:pPr>
            <a:r>
              <a:rPr lang="en-US" sz="3000" b="1" i="0" baseline="0" dirty="0">
                <a:solidFill>
                  <a:schemeClr val="accent1"/>
                </a:solidFill>
                <a:latin typeface="Helvetica" pitchFamily="2" charset="0"/>
              </a:rPr>
              <a:t>Five-Year Financial Plan</a:t>
            </a:r>
          </a:p>
          <a:p>
            <a:pPr algn="l" fontAlgn="t" hangingPunct="0">
              <a:lnSpc>
                <a:spcPct val="100000"/>
              </a:lnSpc>
              <a:spcBef>
                <a:spcPts val="600"/>
              </a:spcBef>
            </a:pPr>
            <a:r>
              <a:rPr lang="en-US" sz="1800" b="1" i="1" spc="0" baseline="0" dirty="0">
                <a:solidFill>
                  <a:schemeClr val="accent1"/>
                </a:solidFill>
                <a:latin typeface="Helvetica" pitchFamily="2" charset="0"/>
              </a:rPr>
              <a:t>2019–2023</a:t>
            </a:r>
          </a:p>
          <a:p>
            <a:pPr algn="l" fontAlgn="t" hangingPunct="0">
              <a:lnSpc>
                <a:spcPct val="100000"/>
              </a:lnSpc>
            </a:pPr>
            <a:endParaRPr lang="en-US" sz="2000" b="0" i="1" spc="0" baseline="0" dirty="0">
              <a:solidFill>
                <a:schemeClr val="accent1"/>
              </a:solidFill>
              <a:latin typeface="Helvetica" pitchFamily="2" charset="0"/>
            </a:endParaRPr>
          </a:p>
          <a:p>
            <a:pPr algn="l" fontAlgn="t" hangingPunct="0">
              <a:lnSpc>
                <a:spcPct val="100000"/>
              </a:lnSpc>
            </a:pPr>
            <a:r>
              <a:rPr lang="en-US" sz="1600" b="0" i="0" baseline="0" dirty="0">
                <a:solidFill>
                  <a:schemeClr val="accent1"/>
                </a:solidFill>
                <a:latin typeface="Helvetica" pitchFamily="2" charset="0"/>
              </a:rPr>
              <a:t>Ali Grieve, </a:t>
            </a:r>
            <a:r>
              <a:rPr lang="en-US" sz="1600" b="0" i="1" baseline="0" dirty="0">
                <a:solidFill>
                  <a:schemeClr val="accent1"/>
                </a:solidFill>
                <a:latin typeface="Helvetica" pitchFamily="2" charset="0"/>
              </a:rPr>
              <a:t>Area ‘A’ Director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FFDB6A7-0276-224F-8ABF-5AA3FB5817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144256" y="5244662"/>
            <a:ext cx="1433383" cy="110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91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7BEFCA-2C87-4146-BE9B-EA7281DCF6EE}"/>
              </a:ext>
            </a:extLst>
          </p:cNvPr>
          <p:cNvSpPr txBox="1"/>
          <p:nvPr userDrawn="1"/>
        </p:nvSpPr>
        <p:spPr>
          <a:xfrm>
            <a:off x="10729914" y="6380986"/>
            <a:ext cx="1003801" cy="276999"/>
          </a:xfrm>
          <a:prstGeom prst="rect">
            <a:avLst/>
          </a:prstGeom>
        </p:spPr>
        <p:txBody>
          <a:bodyPr wrap="none" rtlCol="0" anchor="b" anchorCtr="0">
            <a:spAutoFit/>
          </a:bodyPr>
          <a:lstStyle/>
          <a:p>
            <a:pPr algn="r" fontAlgn="t" hangingPunct="0">
              <a:lnSpc>
                <a:spcPct val="100000"/>
              </a:lnSpc>
            </a:pPr>
            <a:r>
              <a:rPr lang="en-US" sz="1200" b="0" i="0" baseline="0" dirty="0">
                <a:solidFill>
                  <a:schemeClr val="bg1"/>
                </a:solidFill>
                <a:latin typeface="Helvetica" pitchFamily="2" charset="0"/>
              </a:rPr>
              <a:t>Photo credit</a:t>
            </a:r>
            <a:endParaRPr lang="en-US" sz="1200" b="0" i="1" baseline="0" dirty="0">
              <a:solidFill>
                <a:schemeClr val="bg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784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AD425-493F-422D-8BF2-35624D029AAB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00D-64E6-4B57-A7D5-AA09BAA15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156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AD425-493F-422D-8BF2-35624D029AAB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00D-64E6-4B57-A7D5-AA09BAA15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143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AD425-493F-422D-8BF2-35624D029AAB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00D-64E6-4B57-A7D5-AA09BAA15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615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AD425-493F-422D-8BF2-35624D029AAB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00D-64E6-4B57-A7D5-AA09BAA15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36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AD425-493F-422D-8BF2-35624D029AAB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00D-64E6-4B57-A7D5-AA09BAA15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833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AD425-493F-422D-8BF2-35624D029AAB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00D-64E6-4B57-A7D5-AA09BAA15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199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AD425-493F-422D-8BF2-35624D029AAB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00D-64E6-4B57-A7D5-AA09BAA15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876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AD425-493F-422D-8BF2-35624D029AAB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00D-64E6-4B57-A7D5-AA09BAA15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473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AD425-493F-422D-8BF2-35624D029AAB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00D-64E6-4B57-A7D5-AA09BAA15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5142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AD425-493F-422D-8BF2-35624D029AAB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00D-64E6-4B57-A7D5-AA09BAA15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694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AD425-493F-422D-8BF2-35624D029AAB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3900D-64E6-4B57-A7D5-AA09BAA15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77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059B09-201E-EF4A-BA7C-EEA21F931BB6}"/>
              </a:ext>
            </a:extLst>
          </p:cNvPr>
          <p:cNvSpPr txBox="1"/>
          <p:nvPr userDrawn="1"/>
        </p:nvSpPr>
        <p:spPr>
          <a:xfrm>
            <a:off x="685801" y="3180957"/>
            <a:ext cx="3855671" cy="1769715"/>
          </a:xfrm>
          <a:prstGeom prst="rect">
            <a:avLst/>
          </a:prstGeom>
        </p:spPr>
        <p:txBody>
          <a:bodyPr wrap="none" rtlCol="0" anchor="b" anchorCtr="0">
            <a:spAutoFit/>
          </a:bodyPr>
          <a:lstStyle/>
          <a:p>
            <a:pPr algn="l" fontAlgn="t" hangingPunct="0">
              <a:lnSpc>
                <a:spcPct val="100000"/>
              </a:lnSpc>
            </a:pPr>
            <a:r>
              <a:rPr lang="en-US" sz="2500" b="1" i="0" baseline="0" dirty="0">
                <a:solidFill>
                  <a:schemeClr val="accent1"/>
                </a:solidFill>
                <a:latin typeface="Helvetica" pitchFamily="2" charset="0"/>
              </a:rPr>
              <a:t>Electoral Area ‘A’</a:t>
            </a:r>
          </a:p>
          <a:p>
            <a:pPr algn="l" fontAlgn="t" hangingPunct="0">
              <a:lnSpc>
                <a:spcPct val="100000"/>
              </a:lnSpc>
            </a:pPr>
            <a:r>
              <a:rPr lang="en-US" sz="2500" b="1" i="0" baseline="0" dirty="0">
                <a:solidFill>
                  <a:schemeClr val="accent1"/>
                </a:solidFill>
                <a:latin typeface="Helvetica" pitchFamily="2" charset="0"/>
              </a:rPr>
              <a:t>Five-Year Financial Plan</a:t>
            </a:r>
          </a:p>
          <a:p>
            <a:pPr algn="l" fontAlgn="t" hangingPunct="0">
              <a:lnSpc>
                <a:spcPct val="100000"/>
              </a:lnSpc>
              <a:spcBef>
                <a:spcPts val="600"/>
              </a:spcBef>
            </a:pPr>
            <a:r>
              <a:rPr lang="en-US" sz="1600" b="1" i="1" spc="0" baseline="0" dirty="0">
                <a:solidFill>
                  <a:schemeClr val="accent1"/>
                </a:solidFill>
                <a:latin typeface="Helvetica" pitchFamily="2" charset="0"/>
              </a:rPr>
              <a:t>2019–2023</a:t>
            </a:r>
          </a:p>
          <a:p>
            <a:pPr algn="l" fontAlgn="t" hangingPunct="0">
              <a:lnSpc>
                <a:spcPct val="100000"/>
              </a:lnSpc>
            </a:pPr>
            <a:endParaRPr lang="en-US" sz="2000" b="0" i="1" spc="0" baseline="0" dirty="0">
              <a:solidFill>
                <a:schemeClr val="accent1"/>
              </a:solidFill>
              <a:latin typeface="Helvetica" pitchFamily="2" charset="0"/>
            </a:endParaRPr>
          </a:p>
          <a:p>
            <a:pPr algn="l" fontAlgn="t" hangingPunct="0">
              <a:lnSpc>
                <a:spcPct val="100000"/>
              </a:lnSpc>
            </a:pPr>
            <a:r>
              <a:rPr lang="en-US" sz="1400" b="0" i="0" baseline="0" dirty="0">
                <a:solidFill>
                  <a:schemeClr val="tx1"/>
                </a:solidFill>
                <a:latin typeface="Helvetica Light" panose="020B0403020202020204" pitchFamily="34" charset="0"/>
              </a:rPr>
              <a:t>Ali Grieve, </a:t>
            </a:r>
            <a:r>
              <a:rPr lang="en-US" sz="1400" b="0" i="1" baseline="0" dirty="0">
                <a:solidFill>
                  <a:schemeClr val="tx1"/>
                </a:solidFill>
                <a:latin typeface="Helvetica Light" panose="020B0403020202020204" pitchFamily="34" charset="0"/>
              </a:rPr>
              <a:t>Area ‘A’ Director</a:t>
            </a:r>
          </a:p>
        </p:txBody>
      </p:sp>
    </p:spTree>
    <p:extLst>
      <p:ext uri="{BB962C8B-B14F-4D97-AF65-F5344CB8AC3E}">
        <p14:creationId xmlns:p14="http://schemas.microsoft.com/office/powerpoint/2010/main" val="4671417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059B09-201E-EF4A-BA7C-EEA21F931BB6}"/>
              </a:ext>
            </a:extLst>
          </p:cNvPr>
          <p:cNvSpPr txBox="1"/>
          <p:nvPr userDrawn="1"/>
        </p:nvSpPr>
        <p:spPr>
          <a:xfrm>
            <a:off x="685801" y="3057846"/>
            <a:ext cx="3786187" cy="1892826"/>
          </a:xfrm>
          <a:prstGeom prst="rect">
            <a:avLst/>
          </a:prstGeom>
        </p:spPr>
        <p:txBody>
          <a:bodyPr wrap="square" rtlCol="0" anchor="b" anchorCtr="0">
            <a:spAutoFit/>
          </a:bodyPr>
          <a:lstStyle/>
          <a:p>
            <a:pPr algn="l" fontAlgn="t" hangingPunct="0">
              <a:lnSpc>
                <a:spcPct val="100000"/>
              </a:lnSpc>
            </a:pPr>
            <a:r>
              <a:rPr lang="en-US" sz="2500" b="1" i="0" baseline="0" dirty="0">
                <a:solidFill>
                  <a:schemeClr val="accent1"/>
                </a:solidFill>
                <a:latin typeface="Helvetica" pitchFamily="2" charset="0"/>
              </a:rPr>
              <a:t>Join the conversation! </a:t>
            </a:r>
            <a:endParaRPr lang="en-US" sz="1600" b="1" i="1" spc="0" baseline="0" dirty="0">
              <a:solidFill>
                <a:schemeClr val="accent1"/>
              </a:solidFill>
              <a:latin typeface="Helvetica" pitchFamily="2" charset="0"/>
            </a:endParaRPr>
          </a:p>
          <a:p>
            <a:pPr algn="l" fontAlgn="t" hangingPunct="0">
              <a:lnSpc>
                <a:spcPct val="100000"/>
              </a:lnSpc>
            </a:pPr>
            <a:endParaRPr lang="en-US" sz="2000" b="0" i="1" spc="0" baseline="0" dirty="0">
              <a:solidFill>
                <a:schemeClr val="accent1"/>
              </a:solidFill>
              <a:latin typeface="Helvetica" pitchFamily="2" charset="0"/>
            </a:endParaRPr>
          </a:p>
          <a:p>
            <a:pPr algn="l" fontAlgn="t" hangingPunct="0">
              <a:lnSpc>
                <a:spcPct val="100000"/>
              </a:lnSpc>
            </a:pPr>
            <a:r>
              <a:rPr lang="en-US" sz="1800" b="0" i="0" baseline="0" dirty="0">
                <a:solidFill>
                  <a:schemeClr val="tx1"/>
                </a:solidFill>
                <a:latin typeface="Helvetica Light" panose="020B0403020202020204" pitchFamily="34" charset="0"/>
              </a:rPr>
              <a:t>Visit us online for more information and to join the conversation:</a:t>
            </a:r>
          </a:p>
          <a:p>
            <a:pPr algn="l" fontAlgn="t" hangingPunct="0">
              <a:lnSpc>
                <a:spcPct val="100000"/>
              </a:lnSpc>
            </a:pPr>
            <a:endParaRPr lang="en-US" sz="1800" b="0" i="0" baseline="0" dirty="0">
              <a:solidFill>
                <a:schemeClr val="tx1"/>
              </a:solidFill>
              <a:latin typeface="Helvetica Light" panose="020B0403020202020204" pitchFamily="34" charset="0"/>
            </a:endParaRPr>
          </a:p>
          <a:p>
            <a:pPr algn="l" fontAlgn="t" hangingPunct="0">
              <a:lnSpc>
                <a:spcPct val="100000"/>
              </a:lnSpc>
            </a:pPr>
            <a:r>
              <a:rPr lang="en-US" sz="1800" b="1" i="0" u="sng" baseline="0" dirty="0" err="1">
                <a:solidFill>
                  <a:schemeClr val="accent1"/>
                </a:solidFill>
                <a:latin typeface="Helvetica" pitchFamily="2" charset="0"/>
              </a:rPr>
              <a:t>jointheconversation.rdkb.com</a:t>
            </a:r>
            <a:endParaRPr lang="en-US" sz="1800" b="1" i="0" u="sng" baseline="0" dirty="0">
              <a:solidFill>
                <a:schemeClr val="accent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556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059B09-201E-EF4A-BA7C-EEA21F931BB6}"/>
              </a:ext>
            </a:extLst>
          </p:cNvPr>
          <p:cNvSpPr txBox="1"/>
          <p:nvPr userDrawn="1"/>
        </p:nvSpPr>
        <p:spPr>
          <a:xfrm>
            <a:off x="685801" y="3057846"/>
            <a:ext cx="3786187" cy="1892826"/>
          </a:xfrm>
          <a:prstGeom prst="rect">
            <a:avLst/>
          </a:prstGeom>
        </p:spPr>
        <p:txBody>
          <a:bodyPr wrap="square" rtlCol="0" anchor="b" anchorCtr="0">
            <a:spAutoFit/>
          </a:bodyPr>
          <a:lstStyle/>
          <a:p>
            <a:pPr algn="l" fontAlgn="t" hangingPunct="0">
              <a:lnSpc>
                <a:spcPct val="100000"/>
              </a:lnSpc>
            </a:pPr>
            <a:r>
              <a:rPr lang="en-US" sz="2500" b="1" i="0" baseline="0" dirty="0">
                <a:solidFill>
                  <a:schemeClr val="accent1"/>
                </a:solidFill>
                <a:latin typeface="Helvetica" pitchFamily="2" charset="0"/>
              </a:rPr>
              <a:t>Join the conversation! </a:t>
            </a:r>
            <a:endParaRPr lang="en-US" sz="1600" b="1" i="1" spc="0" baseline="0" dirty="0">
              <a:solidFill>
                <a:schemeClr val="accent1"/>
              </a:solidFill>
              <a:latin typeface="Helvetica" pitchFamily="2" charset="0"/>
            </a:endParaRPr>
          </a:p>
          <a:p>
            <a:pPr algn="l" fontAlgn="t" hangingPunct="0">
              <a:lnSpc>
                <a:spcPct val="100000"/>
              </a:lnSpc>
            </a:pPr>
            <a:endParaRPr lang="en-US" sz="2000" b="0" i="1" spc="0" baseline="0" dirty="0">
              <a:solidFill>
                <a:schemeClr val="accent1"/>
              </a:solidFill>
              <a:latin typeface="Helvetica" pitchFamily="2" charset="0"/>
            </a:endParaRPr>
          </a:p>
          <a:p>
            <a:pPr algn="l" fontAlgn="t" hangingPunct="0">
              <a:lnSpc>
                <a:spcPct val="100000"/>
              </a:lnSpc>
            </a:pPr>
            <a:r>
              <a:rPr lang="en-US" sz="1800" b="0" i="0" baseline="0" dirty="0">
                <a:solidFill>
                  <a:schemeClr val="tx1"/>
                </a:solidFill>
                <a:latin typeface="Helvetica Light" panose="020B0403020202020204" pitchFamily="34" charset="0"/>
              </a:rPr>
              <a:t>Visit us online for more information and to join the conversation:</a:t>
            </a:r>
          </a:p>
          <a:p>
            <a:pPr algn="l" fontAlgn="t" hangingPunct="0">
              <a:lnSpc>
                <a:spcPct val="100000"/>
              </a:lnSpc>
            </a:pPr>
            <a:endParaRPr lang="en-US" sz="1800" b="0" i="0" baseline="0" dirty="0">
              <a:solidFill>
                <a:schemeClr val="tx1"/>
              </a:solidFill>
              <a:latin typeface="Helvetica Light" panose="020B0403020202020204" pitchFamily="34" charset="0"/>
            </a:endParaRPr>
          </a:p>
          <a:p>
            <a:pPr algn="l" fontAlgn="t" hangingPunct="0">
              <a:lnSpc>
                <a:spcPct val="100000"/>
              </a:lnSpc>
            </a:pPr>
            <a:r>
              <a:rPr lang="en-US" sz="1800" b="1" i="0" u="sng" baseline="0" dirty="0" err="1">
                <a:solidFill>
                  <a:schemeClr val="accent1"/>
                </a:solidFill>
                <a:latin typeface="Helvetica" pitchFamily="2" charset="0"/>
              </a:rPr>
              <a:t>jointheconversation.rdkb.com</a:t>
            </a:r>
            <a:endParaRPr lang="en-US" sz="1800" b="1" i="0" u="sng" baseline="0" dirty="0">
              <a:solidFill>
                <a:schemeClr val="accent1"/>
              </a:solidFill>
              <a:latin typeface="Helvetica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B63519-E9F5-D44D-8657-B57AEAC71C3D}"/>
              </a:ext>
            </a:extLst>
          </p:cNvPr>
          <p:cNvSpPr/>
          <p:nvPr userDrawn="1"/>
        </p:nvSpPr>
        <p:spPr>
          <a:xfrm>
            <a:off x="0" y="6229351"/>
            <a:ext cx="12192000" cy="628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800" b="0" i="0" kern="1200" dirty="0">
                <a:solidFill>
                  <a:schemeClr val="lt1"/>
                </a:solidFill>
                <a:effectLst/>
                <a:latin typeface="Helvetica" pitchFamily="2" charset="0"/>
                <a:ea typeface="+mn-ea"/>
                <a:cs typeface="+mn-cs"/>
              </a:rPr>
              <a:t>202 – 843 Rossland Ave, Trail, BC V1R 4S8 </a:t>
            </a:r>
            <a:r>
              <a:rPr lang="en-CA" sz="1800" b="0" i="0" kern="1200" dirty="0">
                <a:solidFill>
                  <a:schemeClr val="lt1"/>
                </a:solidFill>
                <a:effectLst/>
                <a:latin typeface="Helvetica Light" panose="020B0403020202020204" pitchFamily="34" charset="0"/>
                <a:ea typeface="+mn-ea"/>
                <a:cs typeface="+mn-cs"/>
              </a:rPr>
              <a:t> |</a:t>
            </a:r>
            <a:r>
              <a:rPr lang="en-CA" sz="1800" b="0" i="0" kern="1200" dirty="0">
                <a:solidFill>
                  <a:schemeClr val="lt1"/>
                </a:solidFill>
                <a:effectLst/>
                <a:latin typeface="Helvetica" pitchFamily="2" charset="0"/>
                <a:ea typeface="+mn-ea"/>
                <a:cs typeface="+mn-cs"/>
              </a:rPr>
              <a:t>  T: 250.368.9148  </a:t>
            </a:r>
            <a:r>
              <a:rPr lang="en-CA" sz="1800" b="0" i="0" kern="1200" dirty="0">
                <a:solidFill>
                  <a:schemeClr val="lt1"/>
                </a:solidFill>
                <a:effectLst/>
                <a:latin typeface="Helvetica Light" panose="020B0403020202020204" pitchFamily="34" charset="0"/>
                <a:ea typeface="+mn-ea"/>
                <a:cs typeface="+mn-cs"/>
              </a:rPr>
              <a:t>|</a:t>
            </a:r>
            <a:r>
              <a:rPr lang="en-CA" sz="1800" b="0" i="0" kern="1200" dirty="0">
                <a:solidFill>
                  <a:schemeClr val="lt1"/>
                </a:solidFill>
                <a:effectLst/>
                <a:latin typeface="Helvetica" pitchFamily="2" charset="0"/>
                <a:ea typeface="+mn-ea"/>
                <a:cs typeface="+mn-cs"/>
              </a:rPr>
              <a:t>  T/F: 1.800.355.7352  </a:t>
            </a:r>
            <a:r>
              <a:rPr lang="en-CA" sz="1800" b="0" i="0" kern="1200" dirty="0">
                <a:solidFill>
                  <a:schemeClr val="lt1"/>
                </a:solidFill>
                <a:effectLst/>
                <a:latin typeface="Helvetica Light" panose="020B0403020202020204" pitchFamily="34" charset="0"/>
                <a:ea typeface="+mn-ea"/>
                <a:cs typeface="+mn-cs"/>
              </a:rPr>
              <a:t>|</a:t>
            </a:r>
            <a:r>
              <a:rPr lang="en-CA" sz="1800" b="0" i="0" kern="1200" dirty="0">
                <a:solidFill>
                  <a:schemeClr val="lt1"/>
                </a:solidFill>
                <a:effectLst/>
                <a:latin typeface="Helvetica" pitchFamily="2" charset="0"/>
                <a:ea typeface="+mn-ea"/>
                <a:cs typeface="+mn-cs"/>
              </a:rPr>
              <a:t>  </a:t>
            </a:r>
            <a:r>
              <a:rPr lang="en-CA" sz="1800" b="1" i="0" kern="1200" dirty="0" err="1">
                <a:solidFill>
                  <a:schemeClr val="lt1"/>
                </a:solidFill>
                <a:effectLst/>
                <a:latin typeface="Helvetica" pitchFamily="2" charset="0"/>
                <a:ea typeface="+mn-ea"/>
                <a:cs typeface="+mn-cs"/>
              </a:rPr>
              <a:t>rdkb.com</a:t>
            </a:r>
            <a:endParaRPr lang="en-CA" sz="1800" b="1" i="0" kern="1200" dirty="0">
              <a:solidFill>
                <a:schemeClr val="lt1"/>
              </a:solidFill>
              <a:effectLst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7470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29FC885-F356-744F-A63B-A989356D7C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059B09-201E-EF4A-BA7C-EEA21F931BB6}"/>
              </a:ext>
            </a:extLst>
          </p:cNvPr>
          <p:cNvSpPr txBox="1"/>
          <p:nvPr userDrawn="1"/>
        </p:nvSpPr>
        <p:spPr>
          <a:xfrm>
            <a:off x="685801" y="3057846"/>
            <a:ext cx="3786187" cy="1892826"/>
          </a:xfrm>
          <a:prstGeom prst="rect">
            <a:avLst/>
          </a:prstGeom>
        </p:spPr>
        <p:txBody>
          <a:bodyPr wrap="square" rtlCol="0" anchor="b" anchorCtr="0">
            <a:spAutoFit/>
          </a:bodyPr>
          <a:lstStyle/>
          <a:p>
            <a:pPr algn="l" fontAlgn="t" hangingPunct="0">
              <a:lnSpc>
                <a:spcPct val="100000"/>
              </a:lnSpc>
            </a:pPr>
            <a:r>
              <a:rPr lang="en-US" sz="2500" b="1" i="0" baseline="0" dirty="0">
                <a:solidFill>
                  <a:schemeClr val="accent1"/>
                </a:solidFill>
                <a:latin typeface="Helvetica" pitchFamily="2" charset="0"/>
              </a:rPr>
              <a:t>Join the conversation! </a:t>
            </a:r>
            <a:endParaRPr lang="en-US" sz="1600" b="1" i="1" spc="0" baseline="0" dirty="0">
              <a:solidFill>
                <a:schemeClr val="accent1"/>
              </a:solidFill>
              <a:latin typeface="Helvetica" pitchFamily="2" charset="0"/>
            </a:endParaRPr>
          </a:p>
          <a:p>
            <a:pPr algn="l" fontAlgn="t" hangingPunct="0">
              <a:lnSpc>
                <a:spcPct val="100000"/>
              </a:lnSpc>
            </a:pPr>
            <a:endParaRPr lang="en-US" sz="2000" b="0" i="1" spc="0" baseline="0" dirty="0">
              <a:solidFill>
                <a:schemeClr val="accent1"/>
              </a:solidFill>
              <a:latin typeface="Helvetica" pitchFamily="2" charset="0"/>
            </a:endParaRPr>
          </a:p>
          <a:p>
            <a:pPr algn="l" fontAlgn="t" hangingPunct="0">
              <a:lnSpc>
                <a:spcPct val="100000"/>
              </a:lnSpc>
            </a:pPr>
            <a:r>
              <a:rPr lang="en-US" sz="1800" b="0" i="0" baseline="0" dirty="0">
                <a:solidFill>
                  <a:schemeClr val="tx1"/>
                </a:solidFill>
                <a:latin typeface="Helvetica Light" panose="020B0403020202020204" pitchFamily="34" charset="0"/>
              </a:rPr>
              <a:t>Visit us online for more information and to join the conversation:</a:t>
            </a:r>
          </a:p>
          <a:p>
            <a:pPr algn="l" fontAlgn="t" hangingPunct="0">
              <a:lnSpc>
                <a:spcPct val="100000"/>
              </a:lnSpc>
            </a:pPr>
            <a:endParaRPr lang="en-US" sz="1800" b="0" i="0" baseline="0" dirty="0">
              <a:solidFill>
                <a:schemeClr val="tx1"/>
              </a:solidFill>
              <a:latin typeface="Helvetica Light" panose="020B0403020202020204" pitchFamily="34" charset="0"/>
            </a:endParaRPr>
          </a:p>
          <a:p>
            <a:pPr algn="l" fontAlgn="t" hangingPunct="0">
              <a:lnSpc>
                <a:spcPct val="100000"/>
              </a:lnSpc>
            </a:pPr>
            <a:r>
              <a:rPr lang="en-US" sz="1800" b="1" i="0" u="sng" baseline="0" dirty="0" err="1">
                <a:solidFill>
                  <a:schemeClr val="accent1"/>
                </a:solidFill>
                <a:latin typeface="Helvetica" pitchFamily="2" charset="0"/>
              </a:rPr>
              <a:t>jointheconversation.rdkb.com</a:t>
            </a:r>
            <a:endParaRPr lang="en-US" sz="1800" b="1" i="0" u="sng" baseline="0" dirty="0">
              <a:solidFill>
                <a:schemeClr val="accent1"/>
              </a:solidFill>
              <a:latin typeface="Helvetica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B63519-E9F5-D44D-8657-B57AEAC71C3D}"/>
              </a:ext>
            </a:extLst>
          </p:cNvPr>
          <p:cNvSpPr/>
          <p:nvPr userDrawn="1"/>
        </p:nvSpPr>
        <p:spPr>
          <a:xfrm>
            <a:off x="0" y="6229351"/>
            <a:ext cx="12192000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800" b="0" i="0" kern="1200" dirty="0">
                <a:solidFill>
                  <a:schemeClr val="lt1"/>
                </a:solidFill>
                <a:effectLst/>
                <a:latin typeface="Helvetica" pitchFamily="2" charset="0"/>
                <a:ea typeface="+mn-ea"/>
                <a:cs typeface="+mn-cs"/>
              </a:rPr>
              <a:t>202 – 843 Rossland Ave, Trail, BC V1R 4S8 </a:t>
            </a:r>
            <a:r>
              <a:rPr lang="en-CA" sz="1800" b="0" i="0" kern="1200" dirty="0">
                <a:solidFill>
                  <a:schemeClr val="lt1"/>
                </a:solidFill>
                <a:effectLst/>
                <a:latin typeface="Helvetica Light" panose="020B0403020202020204" pitchFamily="34" charset="0"/>
                <a:ea typeface="+mn-ea"/>
                <a:cs typeface="+mn-cs"/>
              </a:rPr>
              <a:t> |</a:t>
            </a:r>
            <a:r>
              <a:rPr lang="en-CA" sz="1800" b="0" i="0" kern="1200" dirty="0">
                <a:solidFill>
                  <a:schemeClr val="lt1"/>
                </a:solidFill>
                <a:effectLst/>
                <a:latin typeface="Helvetica" pitchFamily="2" charset="0"/>
                <a:ea typeface="+mn-ea"/>
                <a:cs typeface="+mn-cs"/>
              </a:rPr>
              <a:t>  T: 250.368.9148  </a:t>
            </a:r>
            <a:r>
              <a:rPr lang="en-CA" sz="1800" b="0" i="0" kern="1200" dirty="0">
                <a:solidFill>
                  <a:schemeClr val="lt1"/>
                </a:solidFill>
                <a:effectLst/>
                <a:latin typeface="Helvetica Light" panose="020B0403020202020204" pitchFamily="34" charset="0"/>
                <a:ea typeface="+mn-ea"/>
                <a:cs typeface="+mn-cs"/>
              </a:rPr>
              <a:t>|</a:t>
            </a:r>
            <a:r>
              <a:rPr lang="en-CA" sz="1800" b="0" i="0" kern="1200" dirty="0">
                <a:solidFill>
                  <a:schemeClr val="lt1"/>
                </a:solidFill>
                <a:effectLst/>
                <a:latin typeface="Helvetica" pitchFamily="2" charset="0"/>
                <a:ea typeface="+mn-ea"/>
                <a:cs typeface="+mn-cs"/>
              </a:rPr>
              <a:t>  T/F: 1.800.355.7352  </a:t>
            </a:r>
            <a:r>
              <a:rPr lang="en-CA" sz="1800" b="0" i="0" kern="1200" dirty="0">
                <a:solidFill>
                  <a:schemeClr val="lt1"/>
                </a:solidFill>
                <a:effectLst/>
                <a:latin typeface="Helvetica Light" panose="020B0403020202020204" pitchFamily="34" charset="0"/>
                <a:ea typeface="+mn-ea"/>
                <a:cs typeface="+mn-cs"/>
              </a:rPr>
              <a:t>|</a:t>
            </a:r>
            <a:r>
              <a:rPr lang="en-CA" sz="1800" b="0" i="0" kern="1200" dirty="0">
                <a:solidFill>
                  <a:schemeClr val="lt1"/>
                </a:solidFill>
                <a:effectLst/>
                <a:latin typeface="Helvetica" pitchFamily="2" charset="0"/>
                <a:ea typeface="+mn-ea"/>
                <a:cs typeface="+mn-cs"/>
              </a:rPr>
              <a:t>  </a:t>
            </a:r>
            <a:r>
              <a:rPr lang="en-CA" sz="1800" b="1" i="0" kern="1200" dirty="0" err="1">
                <a:solidFill>
                  <a:schemeClr val="lt1"/>
                </a:solidFill>
                <a:effectLst/>
                <a:latin typeface="Helvetica" pitchFamily="2" charset="0"/>
                <a:ea typeface="+mn-ea"/>
                <a:cs typeface="+mn-cs"/>
              </a:rPr>
              <a:t>rdkb.com</a:t>
            </a:r>
            <a:endParaRPr lang="en-CA" sz="1800" b="1" i="0" kern="1200" dirty="0">
              <a:solidFill>
                <a:schemeClr val="lt1"/>
              </a:solidFill>
              <a:effectLst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3137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059B09-201E-EF4A-BA7C-EEA21F931BB6}"/>
              </a:ext>
            </a:extLst>
          </p:cNvPr>
          <p:cNvSpPr txBox="1"/>
          <p:nvPr userDrawn="1"/>
        </p:nvSpPr>
        <p:spPr>
          <a:xfrm>
            <a:off x="685801" y="653349"/>
            <a:ext cx="10687049" cy="553998"/>
          </a:xfrm>
          <a:prstGeom prst="rect">
            <a:avLst/>
          </a:prstGeom>
        </p:spPr>
        <p:txBody>
          <a:bodyPr wrap="square" rtlCol="0" anchor="b" anchorCtr="0">
            <a:spAutoFit/>
          </a:bodyPr>
          <a:lstStyle/>
          <a:p>
            <a:pPr algn="ctr" fontAlgn="t" hangingPunct="0">
              <a:lnSpc>
                <a:spcPct val="100000"/>
              </a:lnSpc>
            </a:pPr>
            <a:r>
              <a:rPr lang="en-US" sz="3000" b="1" i="0" baseline="0" dirty="0">
                <a:solidFill>
                  <a:schemeClr val="accent1"/>
                </a:solidFill>
                <a:latin typeface="Helvetica" pitchFamily="2" charset="0"/>
              </a:rPr>
              <a:t>Which topic(s) interests you the most today?</a:t>
            </a:r>
            <a:endParaRPr lang="en-US" sz="3000" b="0" i="1" baseline="0" dirty="0">
              <a:solidFill>
                <a:schemeClr val="tx1"/>
              </a:solidFill>
              <a:latin typeface="Helvetica Light" panose="020B04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FC0099-CB8A-5A4F-A1BC-6AB5756FB29C}"/>
              </a:ext>
            </a:extLst>
          </p:cNvPr>
          <p:cNvSpPr txBox="1"/>
          <p:nvPr userDrawn="1"/>
        </p:nvSpPr>
        <p:spPr>
          <a:xfrm>
            <a:off x="685801" y="1486638"/>
            <a:ext cx="2700337" cy="1492716"/>
          </a:xfrm>
          <a:prstGeom prst="rect">
            <a:avLst/>
          </a:prstGeom>
        </p:spPr>
        <p:txBody>
          <a:bodyPr wrap="square" rtlCol="0" anchor="t" anchorCtr="0">
            <a:spAutoFit/>
          </a:bodyPr>
          <a:lstStyle/>
          <a:p>
            <a:pPr marL="228600" indent="-228600" algn="l" fontAlgn="t" hangingPunct="0">
              <a:lnSpc>
                <a:spcPct val="130000"/>
              </a:lnSpc>
              <a:buFont typeface="+mj-lt"/>
              <a:buAutoNum type="alphaLcPeriod"/>
            </a:pPr>
            <a:r>
              <a:rPr lang="en-US" sz="1400" b="0" i="0" spc="0" baseline="0" dirty="0">
                <a:solidFill>
                  <a:schemeClr val="tx1"/>
                </a:solidFill>
                <a:latin typeface="Helvetica" pitchFamily="2" charset="0"/>
              </a:rPr>
              <a:t>I’m not sure</a:t>
            </a:r>
          </a:p>
          <a:p>
            <a:pPr marL="228600" indent="-228600" algn="l" fontAlgn="t" hangingPunct="0">
              <a:lnSpc>
                <a:spcPct val="130000"/>
              </a:lnSpc>
              <a:buFont typeface="+mj-lt"/>
              <a:buAutoNum type="alphaLcPeriod"/>
            </a:pPr>
            <a:r>
              <a:rPr lang="en-US" sz="1400" b="0" i="0" spc="0" baseline="0" dirty="0">
                <a:solidFill>
                  <a:schemeClr val="tx1"/>
                </a:solidFill>
                <a:latin typeface="Helvetica" pitchFamily="2" charset="0"/>
              </a:rPr>
              <a:t>Taxes / spending</a:t>
            </a:r>
          </a:p>
          <a:p>
            <a:pPr marL="228600" indent="-228600" algn="l" fontAlgn="t" hangingPunct="0">
              <a:lnSpc>
                <a:spcPct val="130000"/>
              </a:lnSpc>
              <a:buFont typeface="+mj-lt"/>
              <a:buAutoNum type="alphaLcPeriod"/>
            </a:pPr>
            <a:r>
              <a:rPr lang="en-US" sz="1400" b="0" i="0" spc="0" baseline="0" dirty="0" err="1">
                <a:solidFill>
                  <a:schemeClr val="tx1"/>
                </a:solidFill>
                <a:latin typeface="Helvetica" pitchFamily="2" charset="0"/>
              </a:rPr>
              <a:t>FireSmart</a:t>
            </a:r>
            <a:endParaRPr lang="en-US" sz="1400" b="0" i="0" spc="0" baseline="0" dirty="0">
              <a:solidFill>
                <a:schemeClr val="tx1"/>
              </a:solidFill>
              <a:latin typeface="Helvetica" pitchFamily="2" charset="0"/>
            </a:endParaRPr>
          </a:p>
          <a:p>
            <a:pPr marL="228600" indent="-228600" algn="l" fontAlgn="t" hangingPunct="0">
              <a:lnSpc>
                <a:spcPct val="130000"/>
              </a:lnSpc>
              <a:buFont typeface="+mj-lt"/>
              <a:buAutoNum type="alphaLcPeriod"/>
            </a:pPr>
            <a:r>
              <a:rPr lang="en-US" sz="1400" b="1" i="0" spc="0" baseline="0" dirty="0">
                <a:solidFill>
                  <a:schemeClr val="accent6"/>
                </a:solidFill>
                <a:latin typeface="Helvetica" pitchFamily="2" charset="0"/>
              </a:rPr>
              <a:t>RDKB services</a:t>
            </a:r>
          </a:p>
          <a:p>
            <a:pPr marL="228600" indent="-228600" algn="l" fontAlgn="t" hangingPunct="0">
              <a:lnSpc>
                <a:spcPct val="130000"/>
              </a:lnSpc>
              <a:buFont typeface="+mj-lt"/>
              <a:buAutoNum type="alphaLcPeriod"/>
            </a:pPr>
            <a:r>
              <a:rPr lang="en-US" sz="1400" b="0" i="0" spc="0" baseline="0" dirty="0">
                <a:solidFill>
                  <a:schemeClr val="tx1"/>
                </a:solidFill>
                <a:latin typeface="Helvetica" pitchFamily="2" charset="0"/>
              </a:rPr>
              <a:t>Other</a:t>
            </a:r>
            <a:endParaRPr lang="en-US" sz="1400" b="0" i="1" spc="0" baseline="0" dirty="0">
              <a:solidFill>
                <a:schemeClr val="tx1"/>
              </a:solidFill>
              <a:latin typeface="Helvetica Light" panose="020B0403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38E55C-4705-3348-AD31-0021D51288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5463" y="2357438"/>
            <a:ext cx="210807" cy="285651"/>
          </a:xfrm>
          <a:prstGeom prst="rect">
            <a:avLst/>
          </a:prstGeom>
        </p:spPr>
      </p:pic>
      <p:sp>
        <p:nvSpPr>
          <p:cNvPr id="6" name="TPChart" descr="A. got 0.13, B. got 0.33, C. got 0.04, D. got 0.29, E. got 0.2, ">
            <a:extLst>
              <a:ext uri="{FF2B5EF4-FFF2-40B4-BE49-F238E27FC236}">
                <a16:creationId xmlns:a16="http://schemas.microsoft.com/office/drawing/2014/main" id="{9EF5B138-0A2E-B24B-ABEA-69E9E2B74E5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4367560" y="1326995"/>
            <a:ext cx="4692467" cy="527902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411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059B09-201E-EF4A-BA7C-EEA21F931BB6}"/>
              </a:ext>
            </a:extLst>
          </p:cNvPr>
          <p:cNvSpPr txBox="1"/>
          <p:nvPr userDrawn="1"/>
        </p:nvSpPr>
        <p:spPr>
          <a:xfrm>
            <a:off x="685801" y="653349"/>
            <a:ext cx="10687049" cy="553998"/>
          </a:xfrm>
          <a:prstGeom prst="rect">
            <a:avLst/>
          </a:prstGeom>
        </p:spPr>
        <p:txBody>
          <a:bodyPr wrap="square" rtlCol="0" anchor="b" anchorCtr="0">
            <a:spAutoFit/>
          </a:bodyPr>
          <a:lstStyle/>
          <a:p>
            <a:pPr algn="ctr" fontAlgn="t" hangingPunct="0">
              <a:lnSpc>
                <a:spcPct val="100000"/>
              </a:lnSpc>
            </a:pPr>
            <a:r>
              <a:rPr lang="en-US" sz="3000" b="1" i="0" baseline="0" dirty="0">
                <a:solidFill>
                  <a:schemeClr val="accent1"/>
                </a:solidFill>
                <a:latin typeface="Helvetica" pitchFamily="2" charset="0"/>
              </a:rPr>
              <a:t>Which RDKB services matter most to you right now?</a:t>
            </a:r>
            <a:endParaRPr lang="en-US" sz="3000" b="0" i="1" baseline="0" dirty="0">
              <a:solidFill>
                <a:schemeClr val="tx1"/>
              </a:solidFill>
              <a:latin typeface="Helvetica Light" panose="020B04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09AC1A-A155-4D41-98AB-34F943A420EE}"/>
              </a:ext>
            </a:extLst>
          </p:cNvPr>
          <p:cNvSpPr txBox="1"/>
          <p:nvPr userDrawn="1"/>
        </p:nvSpPr>
        <p:spPr>
          <a:xfrm>
            <a:off x="685802" y="1486638"/>
            <a:ext cx="3128962" cy="2893100"/>
          </a:xfrm>
          <a:prstGeom prst="rect">
            <a:avLst/>
          </a:prstGeom>
        </p:spPr>
        <p:txBody>
          <a:bodyPr wrap="square" rtlCol="0" anchor="t" anchorCtr="0">
            <a:spAutoFit/>
          </a:bodyPr>
          <a:lstStyle/>
          <a:p>
            <a:pPr marL="228600" indent="-228600" algn="l" fontAlgn="t" hangingPunct="0">
              <a:lnSpc>
                <a:spcPct val="130000"/>
              </a:lnSpc>
              <a:buFont typeface="+mj-lt"/>
              <a:buAutoNum type="alphaLcPeriod"/>
            </a:pPr>
            <a:r>
              <a:rPr lang="en-US" sz="1400" b="0" i="0" spc="0" baseline="0" dirty="0">
                <a:solidFill>
                  <a:schemeClr val="tx1"/>
                </a:solidFill>
                <a:latin typeface="Helvetica" pitchFamily="2" charset="0"/>
              </a:rPr>
              <a:t>Recreation &amp; Culture</a:t>
            </a:r>
          </a:p>
          <a:p>
            <a:pPr marL="228600" indent="-228600" algn="l" fontAlgn="t" hangingPunct="0">
              <a:lnSpc>
                <a:spcPct val="130000"/>
              </a:lnSpc>
              <a:buFont typeface="+mj-lt"/>
              <a:buAutoNum type="alphaLcPeriod"/>
            </a:pPr>
            <a:r>
              <a:rPr lang="en-US" sz="1400" b="0" i="0" spc="0" baseline="0" dirty="0">
                <a:solidFill>
                  <a:schemeClr val="tx1"/>
                </a:solidFill>
                <a:latin typeface="Helvetica" pitchFamily="2" charset="0"/>
              </a:rPr>
              <a:t>Planning &amp; Development</a:t>
            </a:r>
          </a:p>
          <a:p>
            <a:pPr marL="228600" indent="-228600" algn="l" fontAlgn="t" hangingPunct="0">
              <a:lnSpc>
                <a:spcPct val="130000"/>
              </a:lnSpc>
              <a:buFont typeface="+mj-lt"/>
              <a:buAutoNum type="alphaLcPeriod"/>
            </a:pPr>
            <a:r>
              <a:rPr lang="en-US" sz="1400" b="0" i="0" spc="0" baseline="0" dirty="0">
                <a:solidFill>
                  <a:schemeClr val="tx1"/>
                </a:solidFill>
                <a:latin typeface="Helvetica" pitchFamily="2" charset="0"/>
              </a:rPr>
              <a:t>Building Inspection</a:t>
            </a:r>
          </a:p>
          <a:p>
            <a:pPr marL="228600" indent="-228600" algn="l" fontAlgn="t" hangingPunct="0">
              <a:lnSpc>
                <a:spcPct val="130000"/>
              </a:lnSpc>
              <a:buFont typeface="+mj-lt"/>
              <a:buAutoNum type="alphaLcPeriod"/>
            </a:pPr>
            <a:r>
              <a:rPr lang="en-US" sz="1400" b="0" i="0" spc="0" baseline="0" dirty="0">
                <a:solidFill>
                  <a:schemeClr val="tx1"/>
                </a:solidFill>
                <a:latin typeface="Helvetica" pitchFamily="2" charset="0"/>
              </a:rPr>
              <a:t>Public Safety</a:t>
            </a:r>
          </a:p>
          <a:p>
            <a:pPr marL="228600" indent="-228600" algn="l" fontAlgn="t" hangingPunct="0">
              <a:lnSpc>
                <a:spcPct val="130000"/>
              </a:lnSpc>
              <a:buFont typeface="+mj-lt"/>
              <a:buAutoNum type="alphaLcPeriod"/>
            </a:pPr>
            <a:r>
              <a:rPr lang="en-US" sz="1400" b="0" i="0" spc="0" baseline="0" dirty="0">
                <a:solidFill>
                  <a:schemeClr val="tx1"/>
                </a:solidFill>
                <a:latin typeface="Helvetica" pitchFamily="2" charset="0"/>
              </a:rPr>
              <a:t>Waste Management</a:t>
            </a:r>
          </a:p>
          <a:p>
            <a:pPr marL="228600" indent="-228600" algn="l" fontAlgn="t" hangingPunct="0">
              <a:lnSpc>
                <a:spcPct val="130000"/>
              </a:lnSpc>
              <a:buFont typeface="+mj-lt"/>
              <a:buAutoNum type="alphaLcPeriod"/>
            </a:pPr>
            <a:r>
              <a:rPr lang="en-US" sz="1400" b="1" i="0" spc="0" baseline="0" dirty="0">
                <a:solidFill>
                  <a:schemeClr val="accent6"/>
                </a:solidFill>
                <a:latin typeface="Helvetica" pitchFamily="2" charset="0"/>
              </a:rPr>
              <a:t>Water Systems</a:t>
            </a:r>
          </a:p>
          <a:p>
            <a:pPr marL="228600" indent="-228600" algn="l" fontAlgn="t" hangingPunct="0">
              <a:lnSpc>
                <a:spcPct val="130000"/>
              </a:lnSpc>
              <a:buFont typeface="+mj-lt"/>
              <a:buAutoNum type="alphaLcPeriod"/>
            </a:pPr>
            <a:r>
              <a:rPr lang="en-US" sz="1400" b="0" i="0" spc="0" baseline="0" dirty="0">
                <a:solidFill>
                  <a:schemeClr val="tx1"/>
                </a:solidFill>
                <a:latin typeface="Helvetica" pitchFamily="2" charset="0"/>
              </a:rPr>
              <a:t>Environment</a:t>
            </a:r>
          </a:p>
          <a:p>
            <a:pPr marL="228600" indent="-228600" algn="l" fontAlgn="t" hangingPunct="0">
              <a:lnSpc>
                <a:spcPct val="130000"/>
              </a:lnSpc>
              <a:buFont typeface="+mj-lt"/>
              <a:buAutoNum type="alphaLcPeriod"/>
            </a:pPr>
            <a:r>
              <a:rPr lang="en-US" sz="1400" b="0" i="0" spc="0" baseline="0" dirty="0">
                <a:solidFill>
                  <a:schemeClr val="tx1"/>
                </a:solidFill>
                <a:latin typeface="Helvetica" pitchFamily="2" charset="0"/>
              </a:rPr>
              <a:t>Victim Services</a:t>
            </a:r>
          </a:p>
          <a:p>
            <a:pPr marL="228600" indent="-228600" algn="l" fontAlgn="t" hangingPunct="0">
              <a:lnSpc>
                <a:spcPct val="130000"/>
              </a:lnSpc>
              <a:buFont typeface="+mj-lt"/>
              <a:buAutoNum type="alphaLcPeriod"/>
            </a:pPr>
            <a:r>
              <a:rPr lang="en-US" sz="1400" b="0" i="0" spc="0" baseline="0" dirty="0">
                <a:solidFill>
                  <a:schemeClr val="tx1"/>
                </a:solidFill>
                <a:latin typeface="Helvetica" pitchFamily="2" charset="0"/>
              </a:rPr>
              <a:t>Economic Development</a:t>
            </a:r>
          </a:p>
          <a:p>
            <a:pPr marL="228600" indent="-228600" algn="l" fontAlgn="t" hangingPunct="0">
              <a:lnSpc>
                <a:spcPct val="130000"/>
              </a:lnSpc>
              <a:buFont typeface="+mj-lt"/>
              <a:buAutoNum type="alphaLcPeriod"/>
            </a:pPr>
            <a:r>
              <a:rPr lang="en-US" sz="1400" b="0" i="0" spc="0" baseline="0" dirty="0">
                <a:solidFill>
                  <a:schemeClr val="tx1"/>
                </a:solidFill>
                <a:latin typeface="Helvetica" pitchFamily="2" charset="0"/>
              </a:rPr>
              <a:t>Bylaw Enforcement</a:t>
            </a:r>
            <a:endParaRPr lang="en-US" sz="1400" b="0" i="1" spc="0" baseline="0" dirty="0">
              <a:solidFill>
                <a:schemeClr val="tx1"/>
              </a:solidFill>
              <a:latin typeface="Helvetica Light" panose="020B0403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BD30F1-E79F-A341-9C65-087F147AE5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5463" y="2900368"/>
            <a:ext cx="210807" cy="285651"/>
          </a:xfrm>
          <a:prstGeom prst="rect">
            <a:avLst/>
          </a:prstGeom>
        </p:spPr>
      </p:pic>
      <p:sp>
        <p:nvSpPr>
          <p:cNvPr id="5" name="TPChart">
            <a:extLst>
              <a:ext uri="{FF2B5EF4-FFF2-40B4-BE49-F238E27FC236}">
                <a16:creationId xmlns:a16="http://schemas.microsoft.com/office/drawing/2014/main" id="{6A9574DC-6A02-DE48-864C-CA1FDF36EA02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5151864" y="1239222"/>
            <a:ext cx="4871222" cy="548012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268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059B09-201E-EF4A-BA7C-EEA21F931BB6}"/>
              </a:ext>
            </a:extLst>
          </p:cNvPr>
          <p:cNvSpPr txBox="1"/>
          <p:nvPr userDrawn="1"/>
        </p:nvSpPr>
        <p:spPr>
          <a:xfrm>
            <a:off x="685801" y="653349"/>
            <a:ext cx="10687049" cy="923330"/>
          </a:xfrm>
          <a:prstGeom prst="rect">
            <a:avLst/>
          </a:prstGeom>
        </p:spPr>
        <p:txBody>
          <a:bodyPr wrap="square" rtlCol="0" anchor="t" anchorCtr="0">
            <a:spAutoFit/>
          </a:bodyPr>
          <a:lstStyle/>
          <a:p>
            <a:pPr algn="ctr" fontAlgn="t" hangingPunct="0">
              <a:lnSpc>
                <a:spcPct val="100000"/>
              </a:lnSpc>
            </a:pPr>
            <a:r>
              <a:rPr lang="en-US" sz="5400" b="1" i="0" baseline="0" dirty="0">
                <a:solidFill>
                  <a:schemeClr val="accent1"/>
                </a:solidFill>
                <a:latin typeface="Helvetica" pitchFamily="2" charset="0"/>
              </a:rPr>
              <a:t>Financial plan process</a:t>
            </a:r>
            <a:endParaRPr lang="en-US" sz="5400" b="0" i="1" baseline="0" dirty="0">
              <a:solidFill>
                <a:schemeClr val="tx1"/>
              </a:solidFill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187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059B09-201E-EF4A-BA7C-EEA21F931BB6}"/>
              </a:ext>
            </a:extLst>
          </p:cNvPr>
          <p:cNvSpPr txBox="1"/>
          <p:nvPr userDrawn="1"/>
        </p:nvSpPr>
        <p:spPr>
          <a:xfrm>
            <a:off x="685801" y="653349"/>
            <a:ext cx="10687049" cy="923330"/>
          </a:xfrm>
          <a:prstGeom prst="rect">
            <a:avLst/>
          </a:prstGeom>
        </p:spPr>
        <p:txBody>
          <a:bodyPr wrap="square" rtlCol="0" anchor="t" anchorCtr="0">
            <a:spAutoFit/>
          </a:bodyPr>
          <a:lstStyle/>
          <a:p>
            <a:pPr algn="ctr" fontAlgn="t" hangingPunct="0">
              <a:lnSpc>
                <a:spcPct val="100000"/>
              </a:lnSpc>
            </a:pPr>
            <a:r>
              <a:rPr lang="en-US" sz="5400" b="1" i="0" baseline="0" dirty="0">
                <a:solidFill>
                  <a:schemeClr val="accent1"/>
                </a:solidFill>
                <a:latin typeface="Helvetica" pitchFamily="2" charset="0"/>
              </a:rPr>
              <a:t>Financial plan process</a:t>
            </a:r>
            <a:endParaRPr lang="en-US" sz="5400" b="0" i="1" baseline="0" dirty="0">
              <a:solidFill>
                <a:schemeClr val="tx1"/>
              </a:solidFill>
              <a:latin typeface="Helvetica Light" panose="020B0403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CCB7A7D-08F4-5C47-A095-A5D76C424D52}"/>
              </a:ext>
            </a:extLst>
          </p:cNvPr>
          <p:cNvGrpSpPr/>
          <p:nvPr userDrawn="1"/>
        </p:nvGrpSpPr>
        <p:grpSpPr>
          <a:xfrm>
            <a:off x="3586162" y="2085979"/>
            <a:ext cx="2357438" cy="2628900"/>
            <a:chOff x="1400175" y="1957388"/>
            <a:chExt cx="2357438" cy="26289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6273AB9-4A90-6649-8A7A-B270E7ABEDA4}"/>
                </a:ext>
              </a:extLst>
            </p:cNvPr>
            <p:cNvSpPr/>
            <p:nvPr userDrawn="1"/>
          </p:nvSpPr>
          <p:spPr>
            <a:xfrm>
              <a:off x="1400175" y="2228850"/>
              <a:ext cx="2357438" cy="2357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92100" dist="50800" dir="5400000" algn="ctr" rotWithShape="0">
                <a:schemeClr val="bg1">
                  <a:lumMod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Discuss</a:t>
              </a:r>
            </a:p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plan with</a:t>
              </a:r>
            </a:p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participants</a:t>
              </a: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5C89E0CA-B4A0-E54F-B2CA-1D41109F045D}"/>
                </a:ext>
              </a:extLst>
            </p:cNvPr>
            <p:cNvSpPr/>
            <p:nvPr userDrawn="1"/>
          </p:nvSpPr>
          <p:spPr>
            <a:xfrm>
              <a:off x="2166938" y="1957388"/>
              <a:ext cx="823912" cy="82391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i="0" dirty="0">
                  <a:latin typeface="Helvetica Black" pitchFamily="2" charset="0"/>
                </a:rPr>
                <a:t>1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5600399-E250-C346-AE52-0759E90A91F2}"/>
              </a:ext>
            </a:extLst>
          </p:cNvPr>
          <p:cNvGrpSpPr/>
          <p:nvPr userDrawn="1"/>
        </p:nvGrpSpPr>
        <p:grpSpPr>
          <a:xfrm>
            <a:off x="6229349" y="2085979"/>
            <a:ext cx="2357438" cy="2628900"/>
            <a:chOff x="1400175" y="1957388"/>
            <a:chExt cx="2357438" cy="26289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20F358C-7AEE-2342-B4D9-4269CC95C09A}"/>
                </a:ext>
              </a:extLst>
            </p:cNvPr>
            <p:cNvSpPr/>
            <p:nvPr userDrawn="1"/>
          </p:nvSpPr>
          <p:spPr>
            <a:xfrm>
              <a:off x="1400175" y="2228850"/>
              <a:ext cx="2357438" cy="2357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92100" dist="50800" dir="5400000" algn="ctr" rotWithShape="0">
                <a:schemeClr val="bg1">
                  <a:lumMod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Determine</a:t>
              </a:r>
            </a:p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service delivery</a:t>
              </a:r>
            </a:p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levels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060CEB8-22E1-FD4A-B155-36491AED55E7}"/>
                </a:ext>
              </a:extLst>
            </p:cNvPr>
            <p:cNvSpPr/>
            <p:nvPr userDrawn="1"/>
          </p:nvSpPr>
          <p:spPr>
            <a:xfrm>
              <a:off x="2166938" y="1957388"/>
              <a:ext cx="823912" cy="82391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i="0" dirty="0">
                  <a:latin typeface="Helvetica Black" pitchFamily="2" charset="0"/>
                </a:rPr>
                <a:t>2</a:t>
              </a:r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525E640-BD49-BD4A-A046-ADEFB5363792}"/>
              </a:ext>
            </a:extLst>
          </p:cNvPr>
          <p:cNvCxnSpPr>
            <a:cxnSpLocks/>
          </p:cNvCxnSpPr>
          <p:nvPr userDrawn="1"/>
        </p:nvCxnSpPr>
        <p:spPr>
          <a:xfrm>
            <a:off x="5105397" y="2357441"/>
            <a:ext cx="2009778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9204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059B09-201E-EF4A-BA7C-EEA21F931BB6}"/>
              </a:ext>
            </a:extLst>
          </p:cNvPr>
          <p:cNvSpPr txBox="1"/>
          <p:nvPr userDrawn="1"/>
        </p:nvSpPr>
        <p:spPr>
          <a:xfrm>
            <a:off x="685801" y="653349"/>
            <a:ext cx="10687049" cy="923330"/>
          </a:xfrm>
          <a:prstGeom prst="rect">
            <a:avLst/>
          </a:prstGeom>
        </p:spPr>
        <p:txBody>
          <a:bodyPr wrap="square" rtlCol="0" anchor="t" anchorCtr="0">
            <a:spAutoFit/>
          </a:bodyPr>
          <a:lstStyle/>
          <a:p>
            <a:pPr algn="ctr" fontAlgn="t" hangingPunct="0">
              <a:lnSpc>
                <a:spcPct val="100000"/>
              </a:lnSpc>
            </a:pPr>
            <a:r>
              <a:rPr lang="en-US" sz="5400" b="1" i="0" baseline="0" dirty="0">
                <a:solidFill>
                  <a:schemeClr val="accent1"/>
                </a:solidFill>
                <a:latin typeface="Helvetica" pitchFamily="2" charset="0"/>
              </a:rPr>
              <a:t>Financial plan process</a:t>
            </a:r>
            <a:endParaRPr lang="en-US" sz="5400" b="0" i="1" baseline="0" dirty="0">
              <a:solidFill>
                <a:schemeClr val="tx1"/>
              </a:solidFill>
              <a:latin typeface="Helvetica Light" panose="020B0403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CCB7A7D-08F4-5C47-A095-A5D76C424D52}"/>
              </a:ext>
            </a:extLst>
          </p:cNvPr>
          <p:cNvGrpSpPr/>
          <p:nvPr userDrawn="1"/>
        </p:nvGrpSpPr>
        <p:grpSpPr>
          <a:xfrm>
            <a:off x="2200275" y="2085979"/>
            <a:ext cx="2357438" cy="2628900"/>
            <a:chOff x="1400175" y="1957388"/>
            <a:chExt cx="2357438" cy="26289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6273AB9-4A90-6649-8A7A-B270E7ABEDA4}"/>
                </a:ext>
              </a:extLst>
            </p:cNvPr>
            <p:cNvSpPr/>
            <p:nvPr userDrawn="1"/>
          </p:nvSpPr>
          <p:spPr>
            <a:xfrm>
              <a:off x="1400175" y="2228850"/>
              <a:ext cx="2357438" cy="2357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92100" dist="50800" dir="5400000" algn="ctr" rotWithShape="0">
                <a:schemeClr val="bg1">
                  <a:lumMod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Discuss</a:t>
              </a:r>
            </a:p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plan with</a:t>
              </a:r>
            </a:p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participants</a:t>
              </a: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5C89E0CA-B4A0-E54F-B2CA-1D41109F045D}"/>
                </a:ext>
              </a:extLst>
            </p:cNvPr>
            <p:cNvSpPr/>
            <p:nvPr userDrawn="1"/>
          </p:nvSpPr>
          <p:spPr>
            <a:xfrm>
              <a:off x="2166938" y="1957388"/>
              <a:ext cx="823912" cy="82391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i="0" dirty="0">
                  <a:latin typeface="Helvetica Black" pitchFamily="2" charset="0"/>
                </a:rPr>
                <a:t>1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5600399-E250-C346-AE52-0759E90A91F2}"/>
              </a:ext>
            </a:extLst>
          </p:cNvPr>
          <p:cNvGrpSpPr/>
          <p:nvPr userDrawn="1"/>
        </p:nvGrpSpPr>
        <p:grpSpPr>
          <a:xfrm>
            <a:off x="4843462" y="2085979"/>
            <a:ext cx="2357438" cy="2628900"/>
            <a:chOff x="1400175" y="1957388"/>
            <a:chExt cx="2357438" cy="26289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20F358C-7AEE-2342-B4D9-4269CC95C09A}"/>
                </a:ext>
              </a:extLst>
            </p:cNvPr>
            <p:cNvSpPr/>
            <p:nvPr userDrawn="1"/>
          </p:nvSpPr>
          <p:spPr>
            <a:xfrm>
              <a:off x="1400175" y="2228850"/>
              <a:ext cx="2357438" cy="2357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92100" dist="50800" dir="5400000" algn="ctr" rotWithShape="0">
                <a:schemeClr val="bg1">
                  <a:lumMod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Determine</a:t>
              </a:r>
            </a:p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service delivery</a:t>
              </a:r>
            </a:p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levels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060CEB8-22E1-FD4A-B155-36491AED55E7}"/>
                </a:ext>
              </a:extLst>
            </p:cNvPr>
            <p:cNvSpPr/>
            <p:nvPr userDrawn="1"/>
          </p:nvSpPr>
          <p:spPr>
            <a:xfrm>
              <a:off x="2166938" y="1957388"/>
              <a:ext cx="823912" cy="82391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i="0" dirty="0">
                  <a:latin typeface="Helvetica Black" pitchFamily="2" charset="0"/>
                </a:rPr>
                <a:t>2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B229ADF-D052-7740-806D-36D7AAFF0EC2}"/>
              </a:ext>
            </a:extLst>
          </p:cNvPr>
          <p:cNvGrpSpPr/>
          <p:nvPr userDrawn="1"/>
        </p:nvGrpSpPr>
        <p:grpSpPr>
          <a:xfrm>
            <a:off x="7472361" y="2085979"/>
            <a:ext cx="2357438" cy="2628900"/>
            <a:chOff x="1400175" y="1957388"/>
            <a:chExt cx="2357438" cy="26289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3070499-9505-3F46-BE5A-125604BE9402}"/>
                </a:ext>
              </a:extLst>
            </p:cNvPr>
            <p:cNvSpPr/>
            <p:nvPr userDrawn="1"/>
          </p:nvSpPr>
          <p:spPr>
            <a:xfrm>
              <a:off x="1400175" y="2228850"/>
              <a:ext cx="2357438" cy="2357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92100" dist="50800" dir="5400000" algn="ctr" rotWithShape="0">
                <a:schemeClr val="bg1">
                  <a:lumMod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Public</a:t>
              </a:r>
            </a:p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consultation</a:t>
              </a:r>
            </a:p>
            <a:p>
              <a:pPr algn="ctr"/>
              <a:r>
                <a:rPr lang="en-US" sz="1600" b="0" i="1" dirty="0">
                  <a:solidFill>
                    <a:schemeClr val="tx1"/>
                  </a:solidFill>
                  <a:latin typeface="Helvetica" pitchFamily="2" charset="0"/>
                </a:rPr>
                <a:t>(e.g. Town Hall)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A5B1DFB-EB3E-E643-B8FB-534277925C95}"/>
                </a:ext>
              </a:extLst>
            </p:cNvPr>
            <p:cNvSpPr/>
            <p:nvPr userDrawn="1"/>
          </p:nvSpPr>
          <p:spPr>
            <a:xfrm>
              <a:off x="2166938" y="1957388"/>
              <a:ext cx="823912" cy="82391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i="0" dirty="0">
                  <a:latin typeface="Helvetica Black" pitchFamily="2" charset="0"/>
                </a:rPr>
                <a:t>3</a:t>
              </a:r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525E640-BD49-BD4A-A046-ADEFB5363792}"/>
              </a:ext>
            </a:extLst>
          </p:cNvPr>
          <p:cNvCxnSpPr>
            <a:cxnSpLocks/>
          </p:cNvCxnSpPr>
          <p:nvPr userDrawn="1"/>
        </p:nvCxnSpPr>
        <p:spPr>
          <a:xfrm>
            <a:off x="3719510" y="2357441"/>
            <a:ext cx="2009778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826633F-86B9-C742-8367-2CA15B9FA662}"/>
              </a:ext>
            </a:extLst>
          </p:cNvPr>
          <p:cNvCxnSpPr>
            <a:cxnSpLocks/>
          </p:cNvCxnSpPr>
          <p:nvPr userDrawn="1"/>
        </p:nvCxnSpPr>
        <p:spPr>
          <a:xfrm>
            <a:off x="6319835" y="2357441"/>
            <a:ext cx="2009778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7421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059B09-201E-EF4A-BA7C-EEA21F931BB6}"/>
              </a:ext>
            </a:extLst>
          </p:cNvPr>
          <p:cNvSpPr txBox="1"/>
          <p:nvPr userDrawn="1"/>
        </p:nvSpPr>
        <p:spPr>
          <a:xfrm>
            <a:off x="685801" y="653349"/>
            <a:ext cx="10687049" cy="923330"/>
          </a:xfrm>
          <a:prstGeom prst="rect">
            <a:avLst/>
          </a:prstGeom>
        </p:spPr>
        <p:txBody>
          <a:bodyPr wrap="square" rtlCol="0" anchor="t" anchorCtr="0">
            <a:spAutoFit/>
          </a:bodyPr>
          <a:lstStyle/>
          <a:p>
            <a:pPr algn="ctr" fontAlgn="t" hangingPunct="0">
              <a:lnSpc>
                <a:spcPct val="100000"/>
              </a:lnSpc>
            </a:pPr>
            <a:r>
              <a:rPr lang="en-US" sz="5400" b="1" i="0" baseline="0" dirty="0">
                <a:solidFill>
                  <a:schemeClr val="accent1"/>
                </a:solidFill>
                <a:latin typeface="Helvetica" pitchFamily="2" charset="0"/>
              </a:rPr>
              <a:t>Financial plan process</a:t>
            </a:r>
            <a:endParaRPr lang="en-US" sz="5400" b="0" i="1" baseline="0" dirty="0">
              <a:solidFill>
                <a:schemeClr val="tx1"/>
              </a:solidFill>
              <a:latin typeface="Helvetica Light" panose="020B0403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CCB7A7D-08F4-5C47-A095-A5D76C424D52}"/>
              </a:ext>
            </a:extLst>
          </p:cNvPr>
          <p:cNvGrpSpPr/>
          <p:nvPr userDrawn="1"/>
        </p:nvGrpSpPr>
        <p:grpSpPr>
          <a:xfrm>
            <a:off x="957267" y="2085979"/>
            <a:ext cx="2357438" cy="2628900"/>
            <a:chOff x="1400175" y="1957388"/>
            <a:chExt cx="2357438" cy="26289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6273AB9-4A90-6649-8A7A-B270E7ABEDA4}"/>
                </a:ext>
              </a:extLst>
            </p:cNvPr>
            <p:cNvSpPr/>
            <p:nvPr userDrawn="1"/>
          </p:nvSpPr>
          <p:spPr>
            <a:xfrm>
              <a:off x="1400175" y="2228850"/>
              <a:ext cx="2357438" cy="2357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92100" dist="50800" dir="5400000" algn="ctr" rotWithShape="0">
                <a:schemeClr val="bg1">
                  <a:lumMod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Discuss</a:t>
              </a:r>
            </a:p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plan with</a:t>
              </a:r>
            </a:p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participants</a:t>
              </a: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5C89E0CA-B4A0-E54F-B2CA-1D41109F045D}"/>
                </a:ext>
              </a:extLst>
            </p:cNvPr>
            <p:cNvSpPr/>
            <p:nvPr userDrawn="1"/>
          </p:nvSpPr>
          <p:spPr>
            <a:xfrm>
              <a:off x="2166938" y="1957388"/>
              <a:ext cx="823912" cy="82391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i="0" dirty="0">
                  <a:latin typeface="Helvetica Black" pitchFamily="2" charset="0"/>
                </a:rPr>
                <a:t>1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5600399-E250-C346-AE52-0759E90A91F2}"/>
              </a:ext>
            </a:extLst>
          </p:cNvPr>
          <p:cNvGrpSpPr/>
          <p:nvPr userDrawn="1"/>
        </p:nvGrpSpPr>
        <p:grpSpPr>
          <a:xfrm>
            <a:off x="3600454" y="2085979"/>
            <a:ext cx="2357438" cy="2628900"/>
            <a:chOff x="1400175" y="1957388"/>
            <a:chExt cx="2357438" cy="26289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20F358C-7AEE-2342-B4D9-4269CC95C09A}"/>
                </a:ext>
              </a:extLst>
            </p:cNvPr>
            <p:cNvSpPr/>
            <p:nvPr userDrawn="1"/>
          </p:nvSpPr>
          <p:spPr>
            <a:xfrm>
              <a:off x="1400175" y="2228850"/>
              <a:ext cx="2357438" cy="2357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92100" dist="50800" dir="5400000" algn="ctr" rotWithShape="0">
                <a:schemeClr val="bg1">
                  <a:lumMod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Determine</a:t>
              </a:r>
            </a:p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service delivery</a:t>
              </a:r>
            </a:p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levels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060CEB8-22E1-FD4A-B155-36491AED55E7}"/>
                </a:ext>
              </a:extLst>
            </p:cNvPr>
            <p:cNvSpPr/>
            <p:nvPr userDrawn="1"/>
          </p:nvSpPr>
          <p:spPr>
            <a:xfrm>
              <a:off x="2166938" y="1957388"/>
              <a:ext cx="823912" cy="82391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i="0" dirty="0">
                  <a:latin typeface="Helvetica Black" pitchFamily="2" charset="0"/>
                </a:rPr>
                <a:t>2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B229ADF-D052-7740-806D-36D7AAFF0EC2}"/>
              </a:ext>
            </a:extLst>
          </p:cNvPr>
          <p:cNvGrpSpPr/>
          <p:nvPr userDrawn="1"/>
        </p:nvGrpSpPr>
        <p:grpSpPr>
          <a:xfrm>
            <a:off x="6229353" y="2085979"/>
            <a:ext cx="2357438" cy="2628900"/>
            <a:chOff x="1400175" y="1957388"/>
            <a:chExt cx="2357438" cy="26289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3070499-9505-3F46-BE5A-125604BE9402}"/>
                </a:ext>
              </a:extLst>
            </p:cNvPr>
            <p:cNvSpPr/>
            <p:nvPr userDrawn="1"/>
          </p:nvSpPr>
          <p:spPr>
            <a:xfrm>
              <a:off x="1400175" y="2228850"/>
              <a:ext cx="2357438" cy="2357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92100" dist="50800" dir="5400000" algn="ctr" rotWithShape="0">
                <a:schemeClr val="bg1">
                  <a:lumMod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Public</a:t>
              </a:r>
            </a:p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consultation</a:t>
              </a:r>
            </a:p>
            <a:p>
              <a:pPr algn="ctr"/>
              <a:r>
                <a:rPr lang="en-US" sz="1600" b="0" i="1" dirty="0">
                  <a:solidFill>
                    <a:schemeClr val="tx1"/>
                  </a:solidFill>
                  <a:latin typeface="Helvetica" pitchFamily="2" charset="0"/>
                </a:rPr>
                <a:t>(e.g. Town Hall)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A5B1DFB-EB3E-E643-B8FB-534277925C95}"/>
                </a:ext>
              </a:extLst>
            </p:cNvPr>
            <p:cNvSpPr/>
            <p:nvPr userDrawn="1"/>
          </p:nvSpPr>
          <p:spPr>
            <a:xfrm>
              <a:off x="2166938" y="1957388"/>
              <a:ext cx="823912" cy="82391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i="0" dirty="0">
                  <a:latin typeface="Helvetica Black" pitchFamily="2" charset="0"/>
                </a:rPr>
                <a:t>3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AFC16A3-E761-584E-A7C7-AFAF48318C33}"/>
              </a:ext>
            </a:extLst>
          </p:cNvPr>
          <p:cNvGrpSpPr/>
          <p:nvPr userDrawn="1"/>
        </p:nvGrpSpPr>
        <p:grpSpPr>
          <a:xfrm>
            <a:off x="8872540" y="2085979"/>
            <a:ext cx="2357438" cy="2628900"/>
            <a:chOff x="1400175" y="1957388"/>
            <a:chExt cx="2357438" cy="26289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0A52D5C-4D1F-7347-9432-812E33C68198}"/>
                </a:ext>
              </a:extLst>
            </p:cNvPr>
            <p:cNvSpPr/>
            <p:nvPr userDrawn="1"/>
          </p:nvSpPr>
          <p:spPr>
            <a:xfrm>
              <a:off x="1400175" y="2228850"/>
              <a:ext cx="2357438" cy="2357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92100" dist="50800" dir="5400000" algn="ctr" rotWithShape="0">
                <a:schemeClr val="bg1">
                  <a:lumMod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Board adopts</a:t>
              </a:r>
            </a:p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5-Year Financial</a:t>
              </a:r>
            </a:p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Helvetica" pitchFamily="2" charset="0"/>
                </a:rPr>
                <a:t>Plan March 9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432CEA7-9515-FC4E-90C2-F900BC9ABE27}"/>
                </a:ext>
              </a:extLst>
            </p:cNvPr>
            <p:cNvSpPr/>
            <p:nvPr userDrawn="1"/>
          </p:nvSpPr>
          <p:spPr>
            <a:xfrm>
              <a:off x="2166938" y="1957388"/>
              <a:ext cx="823912" cy="82391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i="0" dirty="0">
                  <a:latin typeface="Helvetica Black" pitchFamily="2" charset="0"/>
                </a:rPr>
                <a:t>4</a:t>
              </a:r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525E640-BD49-BD4A-A046-ADEFB5363792}"/>
              </a:ext>
            </a:extLst>
          </p:cNvPr>
          <p:cNvCxnSpPr>
            <a:cxnSpLocks/>
          </p:cNvCxnSpPr>
          <p:nvPr userDrawn="1"/>
        </p:nvCxnSpPr>
        <p:spPr>
          <a:xfrm>
            <a:off x="2476502" y="2357441"/>
            <a:ext cx="2009778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826633F-86B9-C742-8367-2CA15B9FA662}"/>
              </a:ext>
            </a:extLst>
          </p:cNvPr>
          <p:cNvCxnSpPr>
            <a:cxnSpLocks/>
          </p:cNvCxnSpPr>
          <p:nvPr userDrawn="1"/>
        </p:nvCxnSpPr>
        <p:spPr>
          <a:xfrm>
            <a:off x="5076827" y="2357441"/>
            <a:ext cx="2009778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15B84AC-529E-F744-A0BC-789F32F31FB7}"/>
              </a:ext>
            </a:extLst>
          </p:cNvPr>
          <p:cNvCxnSpPr>
            <a:cxnSpLocks/>
          </p:cNvCxnSpPr>
          <p:nvPr userDrawn="1"/>
        </p:nvCxnSpPr>
        <p:spPr>
          <a:xfrm>
            <a:off x="7720015" y="2357441"/>
            <a:ext cx="2009778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4721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059B09-201E-EF4A-BA7C-EEA21F931BB6}"/>
              </a:ext>
            </a:extLst>
          </p:cNvPr>
          <p:cNvSpPr txBox="1"/>
          <p:nvPr userDrawn="1"/>
        </p:nvSpPr>
        <p:spPr>
          <a:xfrm>
            <a:off x="685801" y="653349"/>
            <a:ext cx="10687049" cy="1031051"/>
          </a:xfrm>
          <a:prstGeom prst="rect">
            <a:avLst/>
          </a:prstGeom>
        </p:spPr>
        <p:txBody>
          <a:bodyPr wrap="square" rtlCol="0" anchor="t" anchorCtr="0">
            <a:spAutoFit/>
          </a:bodyPr>
          <a:lstStyle/>
          <a:p>
            <a:pPr algn="ctr" fontAlgn="t" hangingPunct="0">
              <a:lnSpc>
                <a:spcPct val="100000"/>
              </a:lnSpc>
              <a:spcAft>
                <a:spcPts val="600"/>
              </a:spcAft>
            </a:pPr>
            <a:r>
              <a:rPr lang="en-US" sz="3600" b="0" i="0" baseline="0" dirty="0">
                <a:solidFill>
                  <a:schemeClr val="accent1"/>
                </a:solidFill>
                <a:latin typeface="Helvetica" pitchFamily="2" charset="0"/>
              </a:rPr>
              <a:t>Regional District of Kootenay Boundary</a:t>
            </a:r>
          </a:p>
          <a:p>
            <a:pPr algn="ctr" fontAlgn="t" hangingPunct="0">
              <a:lnSpc>
                <a:spcPct val="100000"/>
              </a:lnSpc>
            </a:pPr>
            <a:r>
              <a:rPr lang="en-US" sz="2000" b="1" i="0" baseline="0" dirty="0">
                <a:solidFill>
                  <a:schemeClr val="accent1"/>
                </a:solidFill>
                <a:latin typeface="Helvetica" pitchFamily="2" charset="0"/>
              </a:rPr>
              <a:t>Electoral Area ‘A’ Property Taxes – 2018 Budget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09AC1A-A155-4D41-98AB-34F943A420EE}"/>
              </a:ext>
            </a:extLst>
          </p:cNvPr>
          <p:cNvSpPr txBox="1"/>
          <p:nvPr userDrawn="1"/>
        </p:nvSpPr>
        <p:spPr>
          <a:xfrm>
            <a:off x="1109244" y="2648702"/>
            <a:ext cx="3128962" cy="1052596"/>
          </a:xfrm>
          <a:prstGeom prst="rect">
            <a:avLst/>
          </a:prstGeom>
        </p:spPr>
        <p:txBody>
          <a:bodyPr wrap="square" rtlCol="0" anchor="t" anchorCtr="0">
            <a:spAutoFit/>
          </a:bodyPr>
          <a:lstStyle/>
          <a:p>
            <a:pPr marL="0" indent="0" algn="l" fontAlgn="t" hangingPunct="0">
              <a:lnSpc>
                <a:spcPct val="130000"/>
              </a:lnSpc>
              <a:buFontTx/>
              <a:buNone/>
            </a:pPr>
            <a:r>
              <a:rPr lang="en-US" sz="1200" b="0" i="0" spc="0" baseline="0" dirty="0">
                <a:solidFill>
                  <a:schemeClr val="tx1"/>
                </a:solidFill>
                <a:latin typeface="Helvetica Condensed Medium" pitchFamily="2" charset="0"/>
              </a:rPr>
              <a:t>Total Area ‘A’ Regional District (56%)</a:t>
            </a:r>
          </a:p>
          <a:p>
            <a:pPr marL="0" indent="0" algn="l" fontAlgn="t" hangingPunct="0">
              <a:lnSpc>
                <a:spcPct val="130000"/>
              </a:lnSpc>
              <a:buFontTx/>
              <a:buNone/>
            </a:pPr>
            <a:r>
              <a:rPr lang="en-US" sz="1200" b="0" i="0" spc="0" baseline="0" dirty="0">
                <a:solidFill>
                  <a:schemeClr val="tx1"/>
                </a:solidFill>
                <a:latin typeface="Helvetica Condensed Medium" pitchFamily="2" charset="0"/>
              </a:rPr>
              <a:t>Total Hospital Districts (3%)</a:t>
            </a:r>
          </a:p>
          <a:p>
            <a:pPr marL="0" indent="0" algn="l" fontAlgn="t" hangingPunct="0">
              <a:lnSpc>
                <a:spcPct val="130000"/>
              </a:lnSpc>
              <a:buFontTx/>
              <a:buNone/>
            </a:pPr>
            <a:r>
              <a:rPr lang="en-US" sz="1200" b="0" i="0" spc="0" baseline="0" dirty="0">
                <a:solidFill>
                  <a:schemeClr val="tx1"/>
                </a:solidFill>
                <a:latin typeface="Helvetica Condensed Medium" pitchFamily="2" charset="0"/>
              </a:rPr>
              <a:t>Total Provincial Taxes (40%)</a:t>
            </a:r>
          </a:p>
          <a:p>
            <a:pPr marL="0" indent="0" algn="l" fontAlgn="t" hangingPunct="0">
              <a:lnSpc>
                <a:spcPct val="130000"/>
              </a:lnSpc>
              <a:buFontTx/>
              <a:buNone/>
            </a:pPr>
            <a:r>
              <a:rPr lang="en-US" sz="1200" b="0" i="0" spc="0" baseline="0" dirty="0">
                <a:solidFill>
                  <a:schemeClr val="tx1"/>
                </a:solidFill>
                <a:latin typeface="Helvetica Condensed Medium" pitchFamily="2" charset="0"/>
              </a:rPr>
              <a:t>Total Other Agencies (1%)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8936C22-9E4F-B947-A4D4-667B5AD4A88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11223593"/>
              </p:ext>
            </p:extLst>
          </p:nvPr>
        </p:nvGraphicFramePr>
        <p:xfrm>
          <a:off x="-2594651" y="-2001961"/>
          <a:ext cx="20450852" cy="10689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F6094470-4E03-1D48-8E65-CDB77C6FA0D5}"/>
              </a:ext>
            </a:extLst>
          </p:cNvPr>
          <p:cNvSpPr/>
          <p:nvPr userDrawn="1"/>
        </p:nvSpPr>
        <p:spPr>
          <a:xfrm>
            <a:off x="795756" y="2727960"/>
            <a:ext cx="313488" cy="137160"/>
          </a:xfrm>
          <a:prstGeom prst="rect">
            <a:avLst/>
          </a:prstGeom>
          <a:solidFill>
            <a:srgbClr val="7609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B1B9BA-3F4C-7A48-9A02-D4C3B2B395A9}"/>
              </a:ext>
            </a:extLst>
          </p:cNvPr>
          <p:cNvSpPr/>
          <p:nvPr userDrawn="1"/>
        </p:nvSpPr>
        <p:spPr>
          <a:xfrm>
            <a:off x="795756" y="2971800"/>
            <a:ext cx="313488" cy="137160"/>
          </a:xfrm>
          <a:prstGeom prst="rect">
            <a:avLst/>
          </a:prstGeom>
          <a:solidFill>
            <a:srgbClr val="F4F0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3C6B6E-4714-7340-9DF5-B4E0D84A9453}"/>
              </a:ext>
            </a:extLst>
          </p:cNvPr>
          <p:cNvSpPr/>
          <p:nvPr userDrawn="1"/>
        </p:nvSpPr>
        <p:spPr>
          <a:xfrm>
            <a:off x="795756" y="3205480"/>
            <a:ext cx="313488" cy="137160"/>
          </a:xfrm>
          <a:prstGeom prst="rect">
            <a:avLst/>
          </a:prstGeom>
          <a:solidFill>
            <a:srgbClr val="867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D33510-D193-AC47-90DD-023F8812A399}"/>
              </a:ext>
            </a:extLst>
          </p:cNvPr>
          <p:cNvSpPr/>
          <p:nvPr userDrawn="1"/>
        </p:nvSpPr>
        <p:spPr>
          <a:xfrm>
            <a:off x="795756" y="3439160"/>
            <a:ext cx="313488" cy="137160"/>
          </a:xfrm>
          <a:prstGeom prst="rect">
            <a:avLst/>
          </a:prstGeom>
          <a:solidFill>
            <a:srgbClr val="7AD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E46050-287F-6F45-A3C6-E7901CD3DCDE}"/>
              </a:ext>
            </a:extLst>
          </p:cNvPr>
          <p:cNvSpPr/>
          <p:nvPr userDrawn="1"/>
        </p:nvSpPr>
        <p:spPr>
          <a:xfrm>
            <a:off x="685801" y="2196270"/>
            <a:ext cx="114646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l" fontAlgn="t" hangingPunct="0">
              <a:lnSpc>
                <a:spcPct val="130000"/>
              </a:lnSpc>
              <a:spcAft>
                <a:spcPts val="600"/>
              </a:spcAft>
              <a:buFontTx/>
              <a:buNone/>
            </a:pPr>
            <a:r>
              <a:rPr lang="en-US" sz="1800" b="1" i="0" spc="0" baseline="0" dirty="0">
                <a:solidFill>
                  <a:schemeClr val="tx1"/>
                </a:solidFill>
                <a:latin typeface="Helvetica" pitchFamily="2" charset="0"/>
              </a:rPr>
              <a:t>LEGEND</a:t>
            </a:r>
          </a:p>
        </p:txBody>
      </p:sp>
    </p:spTree>
    <p:extLst>
      <p:ext uri="{BB962C8B-B14F-4D97-AF65-F5344CB8AC3E}">
        <p14:creationId xmlns:p14="http://schemas.microsoft.com/office/powerpoint/2010/main" val="23631831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85952-C4DE-494B-86F4-375441AFE8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00183"/>
            <a:ext cx="9144000" cy="210979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ADDDC5-2A07-3D4C-B121-9F6C41EF67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02054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1F016-1EF9-4D43-98F1-324D5FF81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8157-58C4-E046-A86D-C56F1BAEB41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74B0B-EDA9-2344-93B9-E216E43BE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4F664-AE80-9D40-9A19-65FC0F28D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FA6F-7ADE-534B-B091-7637BC17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8910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7BE38-7F5D-1247-AA7F-C8DC42F27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95505-9219-4344-BDF9-0CB05CD6D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50F9B-FFC8-A848-8E2A-D680D6438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8157-58C4-E046-A86D-C56F1BAEB41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59C3A-2317-4D47-BD2D-6A91581EC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733D1-9144-A74F-9EDC-55B9C5699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FA6F-7ADE-534B-B091-7637BC17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174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53382-990A-1848-8D29-7D095DB18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01465-793C-C044-83BE-D5A5F7D38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D6F4B-F3CC-F84A-BB38-1C5C33211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8157-58C4-E046-A86D-C56F1BAEB41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70FEB-8D5A-CE40-94F9-FA1FC7AA5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AFAF4E-1255-B449-95EC-587EAC077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FA6F-7ADE-534B-B091-7637BC17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258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D7002-CC47-2845-900F-D9997B5E8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FFB97-0486-AD42-A7C4-2D9E4573E4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9B71D1-C033-6447-B9AB-A5A6B85300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E8B620-CA91-2B43-9CA6-BA96EA2AB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8157-58C4-E046-A86D-C56F1BAEB41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8739C-DFAB-0C47-8E1C-CDB8136ED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AFA1E-CC66-2A46-8E26-E3C0DFC31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FA6F-7ADE-534B-B091-7637BC17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4196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BC13A-2C69-8B48-9912-78E7AFC0A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0900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FAF3DF-9417-0040-8EF1-80FEDDBBF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92FFE8-6575-F547-89F3-CC960E1E56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C94E38-D279-9842-AC42-38AB349EA1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F19240-3D3A-944E-8EA9-AD753F226A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F2FA94-F021-304B-96B8-2F8907D0D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8157-58C4-E046-A86D-C56F1BAEB41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614631-6B58-DE4B-A63C-E7307E16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DE54FC-D3AA-C849-87B6-AB4661656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FA6F-7ADE-534B-B091-7637BC17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9389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938A6-710A-1E48-B92E-8006E8A37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E424BA-25D2-F543-9C9F-08C6D944C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8157-58C4-E046-A86D-C56F1BAEB41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B8D961-7CD0-A447-9200-5176A437D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78F441-C78A-0548-9921-B249D826C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FA6F-7ADE-534B-B091-7637BC17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4659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77F795-F89B-1A47-B21C-9BFF275AF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8157-58C4-E046-A86D-C56F1BAEB41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5CBDF3-F9D5-4D4C-9E57-15259A4C8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18EBAE-305C-A94B-8540-0997D3004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FA6F-7ADE-534B-B091-7637BC17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9299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9266C-D2AA-F64C-9AB2-EB5AE8DCB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1442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07330-0369-9B40-B36D-F1A713095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544645"/>
            <a:ext cx="6172200" cy="451325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5627A3-5C19-F943-838B-9213579EC4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4620"/>
            <a:ext cx="3932237" cy="34432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9C95FC-CFD8-6642-B4B2-E2D50FF45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8157-58C4-E046-A86D-C56F1BAEB41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ED8507-ED2C-6947-8FC8-3A51A13FB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95CFB8-8280-6C40-A473-CD31D083E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FA6F-7ADE-534B-B091-7637BC17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353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0BDF5-605F-3740-9CB0-45F06E5BA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36F2CE-2452-B646-A267-0F8C110D73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557338"/>
            <a:ext cx="6172200" cy="43037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6D16CB-323D-0D4F-AE55-1E8B0348D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4D73C4-FF9E-2C42-9C0F-91507279A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8157-58C4-E046-A86D-C56F1BAEB41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C0B699-5D82-984B-B1FF-6E7FFF4BA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A56854-41E1-9B40-91B7-CE6FBB1E6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FA6F-7ADE-534B-B091-7637BC17F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1441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33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886026-14A0-834E-9BFE-0AE5EA2B744D}"/>
              </a:ext>
            </a:extLst>
          </p:cNvPr>
          <p:cNvSpPr txBox="1"/>
          <p:nvPr userDrawn="1"/>
        </p:nvSpPr>
        <p:spPr>
          <a:xfrm>
            <a:off x="914400" y="2844224"/>
            <a:ext cx="7915276" cy="1169551"/>
          </a:xfrm>
          <a:prstGeom prst="rect">
            <a:avLst/>
          </a:prstGeom>
        </p:spPr>
        <p:txBody>
          <a:bodyPr wrap="square" rtlCol="0" anchor="b" anchorCtr="0">
            <a:spAutoFit/>
          </a:bodyPr>
          <a:lstStyle/>
          <a:p>
            <a:r>
              <a:rPr lang="en-CA" sz="3500" b="1" i="0" kern="1200" baseline="0" dirty="0">
                <a:solidFill>
                  <a:schemeClr val="bg1"/>
                </a:solidFill>
                <a:effectLst/>
                <a:latin typeface="Myriad Pro Regular"/>
                <a:ea typeface="+mn-ea"/>
                <a:cs typeface="+mn-cs"/>
              </a:rPr>
              <a:t>Electoral Area ‘A’</a:t>
            </a:r>
          </a:p>
          <a:p>
            <a:r>
              <a:rPr lang="en-CA" sz="3500" b="1" i="0" kern="1200" baseline="0" dirty="0">
                <a:solidFill>
                  <a:schemeClr val="bg1"/>
                </a:solidFill>
                <a:effectLst/>
                <a:latin typeface="Myriad Pro Regular"/>
                <a:ea typeface="+mn-ea"/>
                <a:cs typeface="+mn-cs"/>
              </a:rPr>
              <a:t>Five-Year Financial Plan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F709F0-6F52-6A42-812F-82D110DAE596}"/>
              </a:ext>
            </a:extLst>
          </p:cNvPr>
          <p:cNvSpPr txBox="1"/>
          <p:nvPr userDrawn="1"/>
        </p:nvSpPr>
        <p:spPr>
          <a:xfrm>
            <a:off x="914400" y="5094059"/>
            <a:ext cx="7915276" cy="477054"/>
          </a:xfrm>
          <a:prstGeom prst="rect">
            <a:avLst/>
          </a:prstGeom>
        </p:spPr>
        <p:txBody>
          <a:bodyPr wrap="square" rtlCol="0" anchor="b" anchorCtr="0">
            <a:spAutoFit/>
          </a:bodyPr>
          <a:lstStyle/>
          <a:p>
            <a:r>
              <a:rPr lang="en-CA" sz="2500" b="1" i="1" kern="1200" baseline="0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+mn-ea"/>
                <a:cs typeface="+mn-cs"/>
              </a:rPr>
              <a:t>2019–2023</a:t>
            </a:r>
          </a:p>
        </p:txBody>
      </p:sp>
      <p:sp>
        <p:nvSpPr>
          <p:cNvPr id="5" name="bk object 16">
            <a:extLst>
              <a:ext uri="{FF2B5EF4-FFF2-40B4-BE49-F238E27FC236}">
                <a16:creationId xmlns:a16="http://schemas.microsoft.com/office/drawing/2014/main" id="{2CA95D57-37E1-464E-A02A-FB83B3041316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9" cstate="print">
              <a:alphaModFix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b="0" i="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93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684" r:id="rId2"/>
    <p:sldLayoutId id="2147483738" r:id="rId3"/>
    <p:sldLayoutId id="2147483739" r:id="rId4"/>
    <p:sldLayoutId id="2147483740" r:id="rId5"/>
    <p:sldLayoutId id="214748373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AD425-493F-422D-8BF2-35624D029AAB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3900D-64E6-4B57-A7D5-AA09BAA15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01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DCDA3EA-B431-0A4F-9926-F46B420DF8E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814519" y="529943"/>
            <a:ext cx="1628644" cy="1252803"/>
          </a:xfrm>
          <a:prstGeom prst="rect">
            <a:avLst/>
          </a:prstGeom>
        </p:spPr>
      </p:pic>
      <p:sp>
        <p:nvSpPr>
          <p:cNvPr id="10" name="bk object 16">
            <a:extLst>
              <a:ext uri="{FF2B5EF4-FFF2-40B4-BE49-F238E27FC236}">
                <a16:creationId xmlns:a16="http://schemas.microsoft.com/office/drawing/2014/main" id="{56E32177-F44E-EE46-8DDD-6522CE4B3CCA}"/>
              </a:ext>
            </a:extLst>
          </p:cNvPr>
          <p:cNvSpPr/>
          <p:nvPr userDrawn="1"/>
        </p:nvSpPr>
        <p:spPr>
          <a:xfrm>
            <a:off x="4992000" y="0"/>
            <a:ext cx="7200000" cy="6858000"/>
          </a:xfrm>
          <a:prstGeom prst="rect">
            <a:avLst/>
          </a:prstGeom>
          <a:blipFill>
            <a:blip r:embed="rId7" cstate="print">
              <a:alphaModFix/>
            </a:blip>
            <a:stretch>
              <a:fillRect l="-25000" r="-44336"/>
            </a:stretch>
          </a:blipFill>
        </p:spPr>
        <p:txBody>
          <a:bodyPr wrap="square" lIns="0" tIns="0" rIns="0" bIns="0" rtlCol="0"/>
          <a:lstStyle/>
          <a:p>
            <a:endParaRPr b="0" i="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060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50" r:id="rId2"/>
    <p:sldLayoutId id="2147483751" r:id="rId3"/>
    <p:sldLayoutId id="21474837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DCDA3EA-B431-0A4F-9926-F46B420DF8ED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/>
          <a:stretch/>
        </p:blipFill>
        <p:spPr>
          <a:xfrm>
            <a:off x="814519" y="5473716"/>
            <a:ext cx="1257169" cy="96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71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7" r:id="rId5"/>
    <p:sldLayoutId id="2147483748" r:id="rId6"/>
    <p:sldLayoutId id="214748374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CFE203-17CD-E94E-AA5F-5BC59132E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059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FCBABC-AD09-7C44-AE09-FFECDE048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198D2-2B09-A24D-9753-5FD718635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75898157-58C4-E046-A86D-C56F1BAEB419}" type="datetimeFigureOut">
              <a:rPr lang="en-US" smtClean="0"/>
              <a:pPr/>
              <a:t>3/5/2025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0D089-318C-F24A-BBAB-38267344DB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140F8-DBD7-C346-A568-7785EE5EA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3603FA6F-7ADE-534B-B091-7637BC17FFA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9DEB67-DBD6-8846-AEB9-BDFDF2CF920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10401431" y="366132"/>
            <a:ext cx="1257169" cy="96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36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dkb.com/Regional-Government/Town-Halls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30.tmp"/><Relationship Id="rId5" Type="http://schemas.openxmlformats.org/officeDocument/2006/relationships/image" Target="../media/image29.tmp"/><Relationship Id="rId4" Type="http://schemas.openxmlformats.org/officeDocument/2006/relationships/hyperlink" Target="https://www2.gov.bc.ca/gov/content/taxes/property-taxes/annual-property-tax/tax-notice/tax-rate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37" y="204280"/>
            <a:ext cx="79363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Electoral Area D/Rural Grand Forks</a:t>
            </a:r>
          </a:p>
          <a:p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Five-Year Financial Plan 2025-2029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472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82494" y="5332"/>
            <a:ext cx="301858" cy="801391"/>
            <a:chOff x="0" y="0"/>
            <a:chExt cx="293277" cy="14214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3277" cy="1421492"/>
            </a:xfrm>
            <a:custGeom>
              <a:avLst/>
              <a:gdLst/>
              <a:ahLst/>
              <a:cxnLst/>
              <a:rect l="l" t="t" r="r" b="b"/>
              <a:pathLst>
                <a:path w="293277" h="1421492">
                  <a:moveTo>
                    <a:pt x="0" y="0"/>
                  </a:moveTo>
                  <a:lnTo>
                    <a:pt x="293277" y="0"/>
                  </a:lnTo>
                  <a:lnTo>
                    <a:pt x="293277" y="1421492"/>
                  </a:lnTo>
                  <a:lnTo>
                    <a:pt x="0" y="1421492"/>
                  </a:lnTo>
                  <a:close/>
                </a:path>
              </a:pathLst>
            </a:custGeom>
            <a:solidFill>
              <a:srgbClr val="27184E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5473469"/>
            <a:ext cx="6096000" cy="1384531"/>
            <a:chOff x="0" y="0"/>
            <a:chExt cx="4768634" cy="10830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768634" cy="1083058"/>
            </a:xfrm>
            <a:custGeom>
              <a:avLst/>
              <a:gdLst/>
              <a:ahLst/>
              <a:cxnLst/>
              <a:rect l="l" t="t" r="r" b="b"/>
              <a:pathLst>
                <a:path w="4768634" h="1083058">
                  <a:moveTo>
                    <a:pt x="0" y="0"/>
                  </a:moveTo>
                  <a:lnTo>
                    <a:pt x="4768634" y="0"/>
                  </a:lnTo>
                  <a:lnTo>
                    <a:pt x="4768634" y="1083058"/>
                  </a:lnTo>
                  <a:lnTo>
                    <a:pt x="0" y="1083058"/>
                  </a:lnTo>
                  <a:close/>
                </a:path>
              </a:pathLst>
            </a:custGeom>
            <a:solidFill>
              <a:srgbClr val="20252F"/>
            </a:solid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8" name="Freeform 8"/>
          <p:cNvSpPr/>
          <p:nvPr/>
        </p:nvSpPr>
        <p:spPr>
          <a:xfrm>
            <a:off x="162395" y="181173"/>
            <a:ext cx="1812135" cy="1377223"/>
          </a:xfrm>
          <a:custGeom>
            <a:avLst/>
            <a:gdLst/>
            <a:ahLst/>
            <a:cxnLst/>
            <a:rect l="l" t="t" r="r" b="b"/>
            <a:pathLst>
              <a:path w="2718202" h="2065834">
                <a:moveTo>
                  <a:pt x="0" y="0"/>
                </a:moveTo>
                <a:lnTo>
                  <a:pt x="2718203" y="0"/>
                </a:lnTo>
                <a:lnTo>
                  <a:pt x="2718203" y="2065834"/>
                </a:lnTo>
                <a:lnTo>
                  <a:pt x="0" y="2065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9" name="Group 9"/>
          <p:cNvGrpSpPr/>
          <p:nvPr/>
        </p:nvGrpSpPr>
        <p:grpSpPr>
          <a:xfrm>
            <a:off x="11890142" y="6006116"/>
            <a:ext cx="301858" cy="851885"/>
            <a:chOff x="0" y="0"/>
            <a:chExt cx="293277" cy="14214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93277" cy="1421492"/>
            </a:xfrm>
            <a:custGeom>
              <a:avLst/>
              <a:gdLst/>
              <a:ahLst/>
              <a:cxnLst/>
              <a:rect l="l" t="t" r="r" b="b"/>
              <a:pathLst>
                <a:path w="293277" h="1421492">
                  <a:moveTo>
                    <a:pt x="0" y="0"/>
                  </a:moveTo>
                  <a:lnTo>
                    <a:pt x="293277" y="0"/>
                  </a:lnTo>
                  <a:lnTo>
                    <a:pt x="293277" y="1421492"/>
                  </a:lnTo>
                  <a:lnTo>
                    <a:pt x="0" y="1421492"/>
                  </a:lnTo>
                  <a:close/>
                </a:path>
              </a:pathLst>
            </a:custGeom>
            <a:solidFill>
              <a:srgbClr val="F6A429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890142" y="6006117"/>
            <a:ext cx="301858" cy="851884"/>
            <a:chOff x="0" y="0"/>
            <a:chExt cx="293277" cy="142149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93277" cy="1421492"/>
            </a:xfrm>
            <a:custGeom>
              <a:avLst/>
              <a:gdLst/>
              <a:ahLst/>
              <a:cxnLst/>
              <a:rect l="l" t="t" r="r" b="b"/>
              <a:pathLst>
                <a:path w="293277" h="1421492">
                  <a:moveTo>
                    <a:pt x="0" y="0"/>
                  </a:moveTo>
                  <a:lnTo>
                    <a:pt x="293277" y="0"/>
                  </a:lnTo>
                  <a:lnTo>
                    <a:pt x="293277" y="1421492"/>
                  </a:lnTo>
                  <a:lnTo>
                    <a:pt x="0" y="1421492"/>
                  </a:lnTo>
                  <a:close/>
                </a:path>
              </a:pathLst>
            </a:custGeom>
            <a:solidFill>
              <a:srgbClr val="27184E"/>
            </a:solid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14" name="Freeform 14"/>
          <p:cNvSpPr/>
          <p:nvPr/>
        </p:nvSpPr>
        <p:spPr>
          <a:xfrm>
            <a:off x="6936828" y="68394"/>
            <a:ext cx="4864414" cy="6789607"/>
          </a:xfrm>
          <a:custGeom>
            <a:avLst/>
            <a:gdLst/>
            <a:ahLst/>
            <a:cxnLst/>
            <a:rect l="l" t="t" r="r" b="b"/>
            <a:pathLst>
              <a:path w="7786898" h="11680347">
                <a:moveTo>
                  <a:pt x="0" y="0"/>
                </a:moveTo>
                <a:lnTo>
                  <a:pt x="7786898" y="0"/>
                </a:lnTo>
                <a:lnTo>
                  <a:pt x="7786898" y="11680348"/>
                </a:lnTo>
                <a:lnTo>
                  <a:pt x="0" y="11680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" b="-9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TextBox 15"/>
          <p:cNvSpPr txBox="1"/>
          <p:nvPr/>
        </p:nvSpPr>
        <p:spPr>
          <a:xfrm>
            <a:off x="162395" y="5543011"/>
            <a:ext cx="5775892" cy="11946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694"/>
              </a:lnSpc>
            </a:pPr>
            <a:r>
              <a:rPr lang="en-US" sz="3667">
                <a:solidFill>
                  <a:srgbClr val="D9D9D9"/>
                </a:solidFill>
                <a:latin typeface="Helveticish"/>
                <a:ea typeface="Helveticish"/>
                <a:cs typeface="Helveticish"/>
                <a:sym typeface="Helveticish"/>
              </a:rPr>
              <a:t>WELCOME!  WE’RE GLAD YOU ARE HERE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6460" y="2014813"/>
            <a:ext cx="5959540" cy="279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670"/>
              </a:lnSpc>
              <a:spcBef>
                <a:spcPct val="0"/>
              </a:spcBef>
            </a:pPr>
            <a:r>
              <a:rPr lang="en-US" sz="2867">
                <a:solidFill>
                  <a:srgbClr val="000000"/>
                </a:solidFill>
                <a:latin typeface="Helveticish"/>
                <a:ea typeface="Helveticish"/>
                <a:cs typeface="Helveticish"/>
                <a:sym typeface="Helveticish"/>
              </a:rPr>
              <a:t>IN THE SPIRIT OF RESPECT, TRUTH AND RECONCILIATION, WE HONOUR AND THANK THE INDIGENOUS PEOPLES ON WHOSE TRADITIONAL AND UNCEDED LANDS WE OPERATE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2396" y="4747938"/>
            <a:ext cx="4382075" cy="4337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733"/>
              </a:lnSpc>
              <a:spcBef>
                <a:spcPct val="0"/>
              </a:spcBef>
            </a:pPr>
            <a:r>
              <a:rPr lang="en-US" sz="2666" b="1" dirty="0">
                <a:solidFill>
                  <a:srgbClr val="00B05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Director Linda Kay Wiese</a:t>
            </a:r>
          </a:p>
        </p:txBody>
      </p:sp>
    </p:spTree>
    <p:extLst>
      <p:ext uri="{BB962C8B-B14F-4D97-AF65-F5344CB8AC3E}">
        <p14:creationId xmlns:p14="http://schemas.microsoft.com/office/powerpoint/2010/main" val="3794192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AutoShape 3">
            <a:hlinkClick r:id="rId3" tooltip="https://rdkb.com/Regional-Government/Town-Halls"/>
          </p:cNvPr>
          <p:cNvSpPr/>
          <p:nvPr/>
        </p:nvSpPr>
        <p:spPr>
          <a:xfrm>
            <a:off x="0" y="2125870"/>
            <a:ext cx="12192000" cy="4469977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CA"/>
          </a:p>
        </p:txBody>
      </p:sp>
      <p:grpSp>
        <p:nvGrpSpPr>
          <p:cNvPr id="4" name="Group 4"/>
          <p:cNvGrpSpPr/>
          <p:nvPr/>
        </p:nvGrpSpPr>
        <p:grpSpPr>
          <a:xfrm>
            <a:off x="0" y="153541"/>
            <a:ext cx="12192000" cy="2260527"/>
            <a:chOff x="0" y="0"/>
            <a:chExt cx="24384000" cy="4521053"/>
          </a:xfrm>
        </p:grpSpPr>
        <p:sp>
          <p:nvSpPr>
            <p:cNvPr id="5" name="TextBox 5"/>
            <p:cNvSpPr txBox="1"/>
            <p:nvPr/>
          </p:nvSpPr>
          <p:spPr>
            <a:xfrm>
              <a:off x="0" y="-38100"/>
              <a:ext cx="24384000" cy="3695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7200"/>
                </a:lnSpc>
              </a:pPr>
              <a:r>
                <a:rPr lang="en-US" sz="6000" b="1">
                  <a:solidFill>
                    <a:srgbClr val="FFFFFF"/>
                  </a:solidFill>
                  <a:latin typeface="Helveticish Bold"/>
                  <a:ea typeface="Helveticish Bold"/>
                  <a:cs typeface="Helveticish Bold"/>
                  <a:sym typeface="Helveticish Bold"/>
                </a:rPr>
                <a:t>Tonight‘s program </a:t>
              </a:r>
            </a:p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b="1">
                  <a:solidFill>
                    <a:srgbClr val="FFFFFF"/>
                  </a:solidFill>
                  <a:latin typeface="Helveticish Bold"/>
                  <a:ea typeface="Helveticish Bold"/>
                  <a:cs typeface="Helveticish Bold"/>
                  <a:sym typeface="Helveticish Bold"/>
                </a:rPr>
                <a:t>&amp; list of presenters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3761170"/>
              <a:ext cx="24384000" cy="759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3033"/>
                </a:lnSpc>
                <a:spcBef>
                  <a:spcPct val="0"/>
                </a:spcBef>
              </a:pPr>
              <a:endParaRPr sz="8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743463" y="2287280"/>
            <a:ext cx="4560788" cy="4098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34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Welcome &amp; land acknowledgement </a:t>
            </a:r>
          </a:p>
          <a:p>
            <a:pPr algn="ctr">
              <a:lnSpc>
                <a:spcPts val="234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Helveticish"/>
                <a:ea typeface="Helveticish"/>
                <a:cs typeface="Helveticish"/>
                <a:sym typeface="Helveticish"/>
              </a:rPr>
              <a:t>Director Wiese</a:t>
            </a:r>
          </a:p>
          <a:p>
            <a:pPr algn="ctr">
              <a:lnSpc>
                <a:spcPts val="2340"/>
              </a:lnSpc>
              <a:spcBef>
                <a:spcPct val="0"/>
              </a:spcBef>
            </a:pPr>
            <a:endParaRPr lang="en-US" sz="1800">
              <a:solidFill>
                <a:srgbClr val="000000"/>
              </a:solidFill>
              <a:latin typeface="Helveticish"/>
              <a:ea typeface="Helveticish"/>
              <a:cs typeface="Helveticish"/>
              <a:sym typeface="Helveticish"/>
            </a:endParaRPr>
          </a:p>
          <a:p>
            <a:pPr algn="ctr">
              <a:lnSpc>
                <a:spcPts val="234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Introductions</a:t>
            </a:r>
          </a:p>
          <a:p>
            <a:pPr algn="ctr">
              <a:lnSpc>
                <a:spcPts val="234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Helveticish"/>
                <a:ea typeface="Helveticish"/>
                <a:cs typeface="Helveticish"/>
                <a:sym typeface="Helveticish"/>
              </a:rPr>
              <a:t>Mark Andison, CAO </a:t>
            </a:r>
          </a:p>
          <a:p>
            <a:pPr algn="ctr">
              <a:lnSpc>
                <a:spcPts val="2340"/>
              </a:lnSpc>
              <a:spcBef>
                <a:spcPct val="0"/>
              </a:spcBef>
            </a:pPr>
            <a:endParaRPr lang="en-US" sz="1800">
              <a:solidFill>
                <a:srgbClr val="000000"/>
              </a:solidFill>
              <a:latin typeface="Helveticish"/>
              <a:ea typeface="Helveticish"/>
              <a:cs typeface="Helveticish"/>
              <a:sym typeface="Helveticish"/>
            </a:endParaRPr>
          </a:p>
          <a:p>
            <a:pPr algn="ctr">
              <a:lnSpc>
                <a:spcPts val="234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RDKB 2025-2029 Budget &amp; Financial Plan </a:t>
            </a:r>
          </a:p>
          <a:p>
            <a:pPr algn="ctr">
              <a:lnSpc>
                <a:spcPts val="234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Helveticish"/>
                <a:ea typeface="Helveticish"/>
                <a:cs typeface="Helveticish"/>
                <a:sym typeface="Helveticish"/>
              </a:rPr>
              <a:t>Farhad Hossain, CFO</a:t>
            </a:r>
          </a:p>
          <a:p>
            <a:pPr algn="ctr">
              <a:lnSpc>
                <a:spcPts val="2340"/>
              </a:lnSpc>
              <a:spcBef>
                <a:spcPct val="0"/>
              </a:spcBef>
            </a:pPr>
            <a:endParaRPr lang="en-US" sz="1800">
              <a:solidFill>
                <a:srgbClr val="000000"/>
              </a:solidFill>
              <a:latin typeface="Helveticish"/>
              <a:ea typeface="Helveticish"/>
              <a:cs typeface="Helveticish"/>
              <a:sym typeface="Helveticish"/>
            </a:endParaRPr>
          </a:p>
          <a:p>
            <a:pPr algn="ctr">
              <a:lnSpc>
                <a:spcPts val="234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World Café </a:t>
            </a:r>
          </a:p>
          <a:p>
            <a:pPr algn="ctr">
              <a:lnSpc>
                <a:spcPts val="234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Helveticish"/>
                <a:ea typeface="Helveticish"/>
                <a:cs typeface="Helveticish"/>
                <a:sym typeface="Helveticish"/>
              </a:rPr>
              <a:t>Ask Questions of Director and Staff</a:t>
            </a:r>
          </a:p>
          <a:p>
            <a:pPr algn="ctr">
              <a:lnSpc>
                <a:spcPts val="2340"/>
              </a:lnSpc>
              <a:spcBef>
                <a:spcPct val="0"/>
              </a:spcBef>
            </a:pPr>
            <a:endParaRPr lang="en-US" sz="1800">
              <a:solidFill>
                <a:srgbClr val="000000"/>
              </a:solidFill>
              <a:latin typeface="Helveticish"/>
              <a:ea typeface="Helveticish"/>
              <a:cs typeface="Helveticish"/>
              <a:sym typeface="Helveticish"/>
            </a:endParaRPr>
          </a:p>
          <a:p>
            <a:pPr algn="ctr">
              <a:lnSpc>
                <a:spcPts val="234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Thank you, draw prize and goodnight </a:t>
            </a:r>
          </a:p>
          <a:p>
            <a:pPr algn="ctr">
              <a:lnSpc>
                <a:spcPts val="234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Helveticish"/>
                <a:ea typeface="Helveticish"/>
                <a:cs typeface="Helveticish"/>
                <a:sym typeface="Helveticish"/>
              </a:rPr>
              <a:t>Director Wiese</a:t>
            </a:r>
          </a:p>
        </p:txBody>
      </p:sp>
    </p:spTree>
    <p:extLst>
      <p:ext uri="{BB962C8B-B14F-4D97-AF65-F5344CB8AC3E}">
        <p14:creationId xmlns:p14="http://schemas.microsoft.com/office/powerpoint/2010/main" val="4171003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474561" y="414454"/>
            <a:ext cx="7868309" cy="6029092"/>
          </a:xfrm>
          <a:custGeom>
            <a:avLst/>
            <a:gdLst/>
            <a:ahLst/>
            <a:cxnLst/>
            <a:rect l="l" t="t" r="r" b="b"/>
            <a:pathLst>
              <a:path w="11802464" h="9043638">
                <a:moveTo>
                  <a:pt x="0" y="0"/>
                </a:moveTo>
                <a:lnTo>
                  <a:pt x="11802464" y="0"/>
                </a:lnTo>
                <a:lnTo>
                  <a:pt x="11802464" y="9043638"/>
                </a:lnTo>
                <a:lnTo>
                  <a:pt x="0" y="90436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AutoShape 4"/>
          <p:cNvSpPr/>
          <p:nvPr/>
        </p:nvSpPr>
        <p:spPr>
          <a:xfrm>
            <a:off x="7828394" y="2057201"/>
            <a:ext cx="2304977" cy="2291009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7417535" y="2239620"/>
            <a:ext cx="2496521" cy="2378761"/>
          </a:xfrm>
          <a:custGeom>
            <a:avLst/>
            <a:gdLst/>
            <a:ahLst/>
            <a:cxnLst/>
            <a:rect l="l" t="t" r="r" b="b"/>
            <a:pathLst>
              <a:path w="3744782" h="3568141">
                <a:moveTo>
                  <a:pt x="0" y="0"/>
                </a:moveTo>
                <a:lnTo>
                  <a:pt x="3744782" y="0"/>
                </a:lnTo>
                <a:lnTo>
                  <a:pt x="3744782" y="3568142"/>
                </a:lnTo>
                <a:lnTo>
                  <a:pt x="0" y="35681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6674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800"/>
          </a:p>
        </p:txBody>
      </p:sp>
      <p:sp>
        <p:nvSpPr>
          <p:cNvPr id="3" name="AutoShape 3"/>
          <p:cNvSpPr/>
          <p:nvPr/>
        </p:nvSpPr>
        <p:spPr>
          <a:xfrm>
            <a:off x="1072263" y="5092226"/>
            <a:ext cx="10047475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800"/>
          </a:p>
        </p:txBody>
      </p:sp>
      <p:sp>
        <p:nvSpPr>
          <p:cNvPr id="4" name="TextBox 4"/>
          <p:cNvSpPr txBox="1"/>
          <p:nvPr/>
        </p:nvSpPr>
        <p:spPr>
          <a:xfrm>
            <a:off x="1072263" y="1156149"/>
            <a:ext cx="10047475" cy="2817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0667"/>
              </a:lnSpc>
            </a:pPr>
            <a:r>
              <a:rPr lang="en-US" sz="10667" b="1">
                <a:solidFill>
                  <a:srgbClr val="FFFFFF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LET’S TALK BUDGET</a:t>
            </a:r>
          </a:p>
        </p:txBody>
      </p:sp>
      <p:sp>
        <p:nvSpPr>
          <p:cNvPr id="5" name="Freeform 5"/>
          <p:cNvSpPr/>
          <p:nvPr/>
        </p:nvSpPr>
        <p:spPr>
          <a:xfrm>
            <a:off x="9415467" y="5336306"/>
            <a:ext cx="1704271" cy="1301323"/>
          </a:xfrm>
          <a:custGeom>
            <a:avLst/>
            <a:gdLst/>
            <a:ahLst/>
            <a:cxnLst/>
            <a:rect l="l" t="t" r="r" b="b"/>
            <a:pathLst>
              <a:path w="2556407" h="1951985">
                <a:moveTo>
                  <a:pt x="0" y="0"/>
                </a:moveTo>
                <a:lnTo>
                  <a:pt x="2556407" y="0"/>
                </a:lnTo>
                <a:lnTo>
                  <a:pt x="2556407" y="1951985"/>
                </a:lnTo>
                <a:lnTo>
                  <a:pt x="0" y="19519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800"/>
          </a:p>
        </p:txBody>
      </p:sp>
      <p:sp>
        <p:nvSpPr>
          <p:cNvPr id="6" name="TextBox 6"/>
          <p:cNvSpPr txBox="1"/>
          <p:nvPr/>
        </p:nvSpPr>
        <p:spPr>
          <a:xfrm>
            <a:off x="1072263" y="5207750"/>
            <a:ext cx="3475467" cy="5609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760"/>
              </a:lnSpc>
            </a:pPr>
            <a:r>
              <a:rPr lang="en-US" sz="3400" b="1">
                <a:solidFill>
                  <a:srgbClr val="FFFFFF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83398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800"/>
          </a:p>
        </p:txBody>
      </p:sp>
      <p:sp>
        <p:nvSpPr>
          <p:cNvPr id="3" name="AutoShape 3"/>
          <p:cNvSpPr/>
          <p:nvPr/>
        </p:nvSpPr>
        <p:spPr>
          <a:xfrm>
            <a:off x="216922" y="216922"/>
            <a:ext cx="11758156" cy="6424156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746BE9-7F77-E700-3D18-DD34F1BB7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872" y="155119"/>
            <a:ext cx="9018256" cy="654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00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EBE93-2717-A351-DA83-47550C35E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79D15A1-9B71-AE4F-FDC6-ACAEBE99A06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800"/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65EE45D-4B22-F4E2-0FC5-2ED2DBB349E8}"/>
              </a:ext>
            </a:extLst>
          </p:cNvPr>
          <p:cNvSpPr txBox="1"/>
          <p:nvPr/>
        </p:nvSpPr>
        <p:spPr>
          <a:xfrm>
            <a:off x="114448" y="160018"/>
            <a:ext cx="11963106" cy="21159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5520"/>
              </a:lnSpc>
            </a:pPr>
            <a:r>
              <a:rPr lang="en-US" sz="4600" b="1" dirty="0">
                <a:solidFill>
                  <a:schemeClr val="bg1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2025 ELECTORAL AREA ‘D’ </a:t>
            </a:r>
          </a:p>
          <a:p>
            <a:pPr algn="ctr">
              <a:lnSpc>
                <a:spcPts val="5520"/>
              </a:lnSpc>
            </a:pPr>
            <a:r>
              <a:rPr lang="en-US" sz="4600" b="1" dirty="0">
                <a:solidFill>
                  <a:schemeClr val="bg1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REQUISITION (PROPOSED)</a:t>
            </a:r>
          </a:p>
          <a:p>
            <a:pPr marL="0" lvl="0" indent="0" algn="ctr">
              <a:lnSpc>
                <a:spcPts val="5520"/>
              </a:lnSpc>
              <a:spcBef>
                <a:spcPct val="0"/>
              </a:spcBef>
            </a:pPr>
            <a:endParaRPr lang="en-US" sz="4600" b="1" dirty="0">
              <a:latin typeface="Helveticish Bold"/>
              <a:ea typeface="Helveticish Bold"/>
              <a:cs typeface="Helveticish Bold"/>
              <a:sym typeface="Helveticish Bold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15D08D-E943-E4EF-977F-7C533C5EF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59" y="2667001"/>
            <a:ext cx="12209118" cy="152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732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07624-00FE-3FB0-8C9A-328E163F5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7F74AA-1E19-A978-175D-103062026DAA}"/>
              </a:ext>
            </a:extLst>
          </p:cNvPr>
          <p:cNvSpPr/>
          <p:nvPr/>
        </p:nvSpPr>
        <p:spPr>
          <a:xfrm>
            <a:off x="0" y="-19066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800"/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FD4047CB-B7EE-26EA-3EBD-44296ED1FAF7}"/>
              </a:ext>
            </a:extLst>
          </p:cNvPr>
          <p:cNvSpPr txBox="1"/>
          <p:nvPr/>
        </p:nvSpPr>
        <p:spPr>
          <a:xfrm>
            <a:off x="114448" y="160018"/>
            <a:ext cx="11963106" cy="1410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5520"/>
              </a:lnSpc>
            </a:pPr>
            <a:r>
              <a:rPr lang="en-US" sz="4600" b="1" dirty="0">
                <a:solidFill>
                  <a:schemeClr val="bg1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2025 ELECTORAL AREA ‘D’ </a:t>
            </a:r>
          </a:p>
          <a:p>
            <a:pPr marL="0" lvl="0" indent="0" algn="ctr">
              <a:lnSpc>
                <a:spcPts val="5520"/>
              </a:lnSpc>
              <a:spcBef>
                <a:spcPct val="0"/>
              </a:spcBef>
            </a:pPr>
            <a:r>
              <a:rPr lang="en-US" sz="4600" b="1" dirty="0">
                <a:solidFill>
                  <a:schemeClr val="bg1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Property Tax / $100,000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2BC6F1-8D60-A8F7-86CC-3D50CEE9C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7" y="2682085"/>
            <a:ext cx="12112587" cy="150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803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800"/>
          </a:p>
        </p:txBody>
      </p:sp>
      <p:sp>
        <p:nvSpPr>
          <p:cNvPr id="3" name="Freeform 3"/>
          <p:cNvSpPr/>
          <p:nvPr/>
        </p:nvSpPr>
        <p:spPr>
          <a:xfrm>
            <a:off x="465402" y="1616121"/>
            <a:ext cx="11261197" cy="5241879"/>
          </a:xfrm>
          <a:custGeom>
            <a:avLst/>
            <a:gdLst/>
            <a:ahLst/>
            <a:cxnLst/>
            <a:rect l="l" t="t" r="r" b="b"/>
            <a:pathLst>
              <a:path w="16891795" h="7862819">
                <a:moveTo>
                  <a:pt x="0" y="0"/>
                </a:moveTo>
                <a:lnTo>
                  <a:pt x="16891794" y="0"/>
                </a:lnTo>
                <a:lnTo>
                  <a:pt x="16891794" y="7862819"/>
                </a:lnTo>
                <a:lnTo>
                  <a:pt x="0" y="78628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689" b="-2532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800"/>
          </a:p>
        </p:txBody>
      </p:sp>
      <p:sp>
        <p:nvSpPr>
          <p:cNvPr id="4" name="TextBox 4"/>
          <p:cNvSpPr txBox="1"/>
          <p:nvPr/>
        </p:nvSpPr>
        <p:spPr>
          <a:xfrm>
            <a:off x="114448" y="160018"/>
            <a:ext cx="11963106" cy="2114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5520"/>
              </a:lnSpc>
            </a:pPr>
            <a:r>
              <a:rPr lang="en-US" sz="4600" b="1" dirty="0">
                <a:solidFill>
                  <a:srgbClr val="FFFFFF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FINANCIAL STATEMENT SERVICE CATEGORIES</a:t>
            </a:r>
          </a:p>
          <a:p>
            <a:pPr marL="0" lvl="0" indent="0" algn="ctr">
              <a:lnSpc>
                <a:spcPts val="5520"/>
              </a:lnSpc>
              <a:spcBef>
                <a:spcPct val="0"/>
              </a:spcBef>
            </a:pPr>
            <a:endParaRPr lang="en-US" sz="4600" b="1" dirty="0">
              <a:solidFill>
                <a:srgbClr val="FFFFFF"/>
              </a:solidFill>
              <a:latin typeface="Helveticish Bold"/>
              <a:ea typeface="Helveticish Bold"/>
              <a:cs typeface="Helveticish Bold"/>
              <a:sym typeface="Helveticish Bold"/>
            </a:endParaRPr>
          </a:p>
        </p:txBody>
      </p:sp>
    </p:spTree>
    <p:extLst>
      <p:ext uri="{BB962C8B-B14F-4D97-AF65-F5344CB8AC3E}">
        <p14:creationId xmlns:p14="http://schemas.microsoft.com/office/powerpoint/2010/main" val="3145034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800"/>
          </a:p>
        </p:txBody>
      </p:sp>
      <p:sp>
        <p:nvSpPr>
          <p:cNvPr id="3" name="AutoShape 3"/>
          <p:cNvSpPr/>
          <p:nvPr/>
        </p:nvSpPr>
        <p:spPr>
          <a:xfrm>
            <a:off x="216922" y="216922"/>
            <a:ext cx="11758156" cy="6424156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26739F-8D80-F264-69A0-BBF4584D4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800" y="216923"/>
            <a:ext cx="9348031" cy="635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452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78020-CFDD-622D-6973-674B10B33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4AEFA7A-A8C0-CFC5-4676-A7113CB4E5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80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38FA0880-9ED5-A5DB-C719-91918F60B2CF}"/>
              </a:ext>
            </a:extLst>
          </p:cNvPr>
          <p:cNvSpPr/>
          <p:nvPr/>
        </p:nvSpPr>
        <p:spPr>
          <a:xfrm>
            <a:off x="216922" y="216922"/>
            <a:ext cx="11758156" cy="6424156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AEF84B-CF58-34D3-3B63-833C99E5B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800" y="216922"/>
            <a:ext cx="8222593" cy="640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782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800"/>
          </a:p>
        </p:txBody>
      </p:sp>
      <p:sp>
        <p:nvSpPr>
          <p:cNvPr id="3" name="AutoShape 3"/>
          <p:cNvSpPr/>
          <p:nvPr/>
        </p:nvSpPr>
        <p:spPr>
          <a:xfrm>
            <a:off x="216922" y="216922"/>
            <a:ext cx="11758156" cy="6424156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DA3CF-E40F-EFF2-05F6-714E4C7CF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400" y="250503"/>
            <a:ext cx="8026400" cy="636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849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800"/>
          </a:p>
        </p:txBody>
      </p:sp>
      <p:sp>
        <p:nvSpPr>
          <p:cNvPr id="3" name="AutoShape 3"/>
          <p:cNvSpPr/>
          <p:nvPr/>
        </p:nvSpPr>
        <p:spPr>
          <a:xfrm>
            <a:off x="216922" y="216922"/>
            <a:ext cx="11758156" cy="6424156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D00398-0F0C-3B89-095F-8CA119FF9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849" y="216922"/>
            <a:ext cx="8846303" cy="641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176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59" b="-9259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1800" dirty="0"/>
          </a:p>
        </p:txBody>
      </p:sp>
      <p:sp>
        <p:nvSpPr>
          <p:cNvPr id="3" name="AutoShape 3"/>
          <p:cNvSpPr/>
          <p:nvPr/>
        </p:nvSpPr>
        <p:spPr>
          <a:xfrm>
            <a:off x="3302001" y="3073400"/>
            <a:ext cx="4777999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1800"/>
          </a:p>
        </p:txBody>
      </p:sp>
      <p:grpSp>
        <p:nvGrpSpPr>
          <p:cNvPr id="6" name="Group 6"/>
          <p:cNvGrpSpPr/>
          <p:nvPr/>
        </p:nvGrpSpPr>
        <p:grpSpPr>
          <a:xfrm>
            <a:off x="285673" y="112173"/>
            <a:ext cx="11703127" cy="6556259"/>
            <a:chOff x="0" y="-7449941"/>
            <a:chExt cx="23406252" cy="13112515"/>
          </a:xfrm>
        </p:grpSpPr>
        <p:sp>
          <p:nvSpPr>
            <p:cNvPr id="7" name="TextBox 7"/>
            <p:cNvSpPr txBox="1"/>
            <p:nvPr/>
          </p:nvSpPr>
          <p:spPr>
            <a:xfrm>
              <a:off x="0" y="-7449941"/>
              <a:ext cx="23406252" cy="16585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6480"/>
                </a:lnSpc>
              </a:pPr>
              <a:r>
                <a:rPr lang="en-US" sz="5400" b="1" dirty="0">
                  <a:solidFill>
                    <a:srgbClr val="FFFFFF"/>
                  </a:solidFill>
                  <a:latin typeface="Helveticish Bold"/>
                  <a:ea typeface="Helveticish Bold"/>
                  <a:cs typeface="Helveticish Bold"/>
                  <a:sym typeface="Helveticish Bold"/>
                </a:rPr>
                <a:t>2024 Tax Rate Comparison 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5018466"/>
              <a:ext cx="18454189" cy="6441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033"/>
                </a:lnSpc>
                <a:spcBef>
                  <a:spcPct val="0"/>
                </a:spcBef>
              </a:pPr>
              <a:endParaRPr sz="80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6200969-6A8A-159B-5ABF-9BAF7A3F85D6}"/>
              </a:ext>
            </a:extLst>
          </p:cNvPr>
          <p:cNvSpPr txBox="1"/>
          <p:nvPr/>
        </p:nvSpPr>
        <p:spPr>
          <a:xfrm>
            <a:off x="121350" y="6235579"/>
            <a:ext cx="11285145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867" b="1" dirty="0">
                <a:solidFill>
                  <a:schemeClr val="bg1"/>
                </a:solidFill>
              </a:rPr>
              <a:t>Source: </a:t>
            </a:r>
            <a:r>
              <a:rPr lang="en-CA" sz="1867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https://www2.gov.bc.ca/gov/content/taxes/property-taxes/annual-property-tax/tax-notice/tax-rates</a:t>
            </a:r>
            <a:endParaRPr lang="en-CA" sz="1867" dirty="0">
              <a:solidFill>
                <a:schemeClr val="bg1"/>
              </a:solidFill>
            </a:endParaRPr>
          </a:p>
          <a:p>
            <a:pPr algn="ctr"/>
            <a:r>
              <a:rPr lang="en-CA" sz="1867" dirty="0">
                <a:solidFill>
                  <a:schemeClr val="bg1"/>
                </a:solidFill>
              </a:rPr>
              <a:t>Area A &amp; Area B Parcel Tax are not included in figures</a:t>
            </a:r>
          </a:p>
        </p:txBody>
      </p:sp>
      <p:pic>
        <p:nvPicPr>
          <p:cNvPr id="10" name="Picture 9" descr="A blue and white rectangular sign with black text&#10;&#10;AI-generated content may be incorrect.">
            <a:extLst>
              <a:ext uri="{FF2B5EF4-FFF2-40B4-BE49-F238E27FC236}">
                <a16:creationId xmlns:a16="http://schemas.microsoft.com/office/drawing/2014/main" id="{90CF8FC6-9ED4-C305-F826-3801C8387A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253599"/>
            <a:ext cx="6602685" cy="1490929"/>
          </a:xfrm>
          <a:prstGeom prst="rect">
            <a:avLst/>
          </a:prstGeom>
        </p:spPr>
      </p:pic>
      <p:pic>
        <p:nvPicPr>
          <p:cNvPr id="12" name="Picture 11" descr="A table with numbers and letters&#10;&#10;AI-generated content may be incorrect.">
            <a:extLst>
              <a:ext uri="{FF2B5EF4-FFF2-40B4-BE49-F238E27FC236}">
                <a16:creationId xmlns:a16="http://schemas.microsoft.com/office/drawing/2014/main" id="{99AE1BBA-7E69-58FC-B391-11BBF0B632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1" y="3300716"/>
            <a:ext cx="9510531" cy="26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161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AutoShape 3"/>
          <p:cNvSpPr/>
          <p:nvPr/>
        </p:nvSpPr>
        <p:spPr>
          <a:xfrm>
            <a:off x="216922" y="2115536"/>
            <a:ext cx="11758156" cy="450044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1924751" y="2566867"/>
            <a:ext cx="2489272" cy="2504928"/>
          </a:xfrm>
          <a:custGeom>
            <a:avLst/>
            <a:gdLst/>
            <a:ahLst/>
            <a:cxnLst/>
            <a:rect l="l" t="t" r="r" b="b"/>
            <a:pathLst>
              <a:path w="3733908" h="3757392">
                <a:moveTo>
                  <a:pt x="0" y="0"/>
                </a:moveTo>
                <a:lnTo>
                  <a:pt x="3733908" y="0"/>
                </a:lnTo>
                <a:lnTo>
                  <a:pt x="3733908" y="3757392"/>
                </a:lnTo>
                <a:lnTo>
                  <a:pt x="0" y="37573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7311792" y="2776996"/>
            <a:ext cx="2596743" cy="2405233"/>
          </a:xfrm>
          <a:custGeom>
            <a:avLst/>
            <a:gdLst/>
            <a:ahLst/>
            <a:cxnLst/>
            <a:rect l="l" t="t" r="r" b="b"/>
            <a:pathLst>
              <a:path w="3895115" h="3607850">
                <a:moveTo>
                  <a:pt x="0" y="0"/>
                </a:moveTo>
                <a:lnTo>
                  <a:pt x="3895115" y="0"/>
                </a:lnTo>
                <a:lnTo>
                  <a:pt x="3895115" y="3607850"/>
                </a:lnTo>
                <a:lnTo>
                  <a:pt x="0" y="36078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TextBox 6"/>
          <p:cNvSpPr txBox="1"/>
          <p:nvPr/>
        </p:nvSpPr>
        <p:spPr>
          <a:xfrm>
            <a:off x="1176575" y="5400154"/>
            <a:ext cx="4329444" cy="3566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3033"/>
              </a:lnSpc>
              <a:spcBef>
                <a:spcPct val="0"/>
              </a:spcBef>
            </a:pPr>
            <a:r>
              <a:rPr lang="en-US" sz="2333" b="1">
                <a:solidFill>
                  <a:srgbClr val="00000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CHAT WITH YOUR DIRECTOR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6922" y="130518"/>
            <a:ext cx="11758156" cy="18542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7200"/>
              </a:lnSpc>
            </a:pPr>
            <a:r>
              <a:rPr lang="en-US" sz="6000" b="1" dirty="0">
                <a:solidFill>
                  <a:srgbClr val="FFFFFF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AREA D/RURAL GRAND FORKS</a:t>
            </a:r>
          </a:p>
          <a:p>
            <a:pPr marL="0" lvl="0" indent="0" algn="ctr">
              <a:lnSpc>
                <a:spcPts val="720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FFFFFF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WORLD CAFE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77354" y="5383221"/>
            <a:ext cx="3865618" cy="3566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3033"/>
              </a:lnSpc>
              <a:spcBef>
                <a:spcPct val="0"/>
              </a:spcBef>
            </a:pPr>
            <a:r>
              <a:rPr lang="en-US" sz="2333" b="1">
                <a:solidFill>
                  <a:srgbClr val="00000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ASK THE STAFF</a:t>
            </a:r>
          </a:p>
        </p:txBody>
      </p:sp>
    </p:spTree>
    <p:extLst>
      <p:ext uri="{BB962C8B-B14F-4D97-AF65-F5344CB8AC3E}">
        <p14:creationId xmlns:p14="http://schemas.microsoft.com/office/powerpoint/2010/main" val="28065301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7179" y="4626567"/>
            <a:ext cx="1074420" cy="1074420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8CD1D5"/>
            </a:solid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4" name="Freeform 4"/>
          <p:cNvSpPr/>
          <p:nvPr/>
        </p:nvSpPr>
        <p:spPr>
          <a:xfrm>
            <a:off x="0" y="52874"/>
            <a:ext cx="12185650" cy="3409526"/>
          </a:xfrm>
          <a:custGeom>
            <a:avLst/>
            <a:gdLst/>
            <a:ahLst/>
            <a:cxnLst/>
            <a:rect l="l" t="t" r="r" b="b"/>
            <a:pathLst>
              <a:path w="18278475" h="5114289">
                <a:moveTo>
                  <a:pt x="0" y="0"/>
                </a:moveTo>
                <a:lnTo>
                  <a:pt x="18278475" y="0"/>
                </a:lnTo>
                <a:lnTo>
                  <a:pt x="18278475" y="5114289"/>
                </a:lnTo>
                <a:lnTo>
                  <a:pt x="0" y="51142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7588" b="-85443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5" name="Group 5"/>
          <p:cNvGrpSpPr/>
          <p:nvPr/>
        </p:nvGrpSpPr>
        <p:grpSpPr>
          <a:xfrm>
            <a:off x="5379222" y="2470150"/>
            <a:ext cx="1074420" cy="1074420"/>
            <a:chOff x="0" y="0"/>
            <a:chExt cx="1913890" cy="19138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442722" y="2597150"/>
            <a:ext cx="947420" cy="947420"/>
            <a:chOff x="0" y="0"/>
            <a:chExt cx="1913890" cy="19138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8CD1D5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6442" y="4709117"/>
            <a:ext cx="947420" cy="947420"/>
            <a:chOff x="0" y="0"/>
            <a:chExt cx="1913890" cy="19138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419B92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048649" y="4620217"/>
            <a:ext cx="1074420" cy="1074420"/>
            <a:chOff x="0" y="0"/>
            <a:chExt cx="1913890" cy="191389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4F5D4F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105799" y="4695887"/>
            <a:ext cx="947420" cy="947420"/>
            <a:chOff x="0" y="0"/>
            <a:chExt cx="1913890" cy="191389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419B92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66352" y="2528739"/>
            <a:ext cx="1074420" cy="1074420"/>
            <a:chOff x="0" y="0"/>
            <a:chExt cx="1913890" cy="191389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29852" y="2597150"/>
            <a:ext cx="947420" cy="947420"/>
            <a:chOff x="0" y="0"/>
            <a:chExt cx="1913890" cy="19138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419B92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230495" y="2470150"/>
            <a:ext cx="1074420" cy="1074420"/>
            <a:chOff x="0" y="0"/>
            <a:chExt cx="1913890" cy="191389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293995" y="2597150"/>
            <a:ext cx="947420" cy="947420"/>
            <a:chOff x="0" y="0"/>
            <a:chExt cx="1913890" cy="191389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419B92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866819" y="4626567"/>
            <a:ext cx="1074420" cy="1074420"/>
            <a:chOff x="0" y="0"/>
            <a:chExt cx="1913890" cy="191389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4F5D4F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930319" y="4695887"/>
            <a:ext cx="947420" cy="947420"/>
            <a:chOff x="0" y="0"/>
            <a:chExt cx="1913890" cy="191389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419B92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878703" y="4618566"/>
            <a:ext cx="1067605" cy="1067605"/>
            <a:chOff x="0" y="0"/>
            <a:chExt cx="1913890" cy="191389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8CD1D5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928476" y="4675250"/>
            <a:ext cx="968057" cy="968057"/>
            <a:chOff x="0" y="0"/>
            <a:chExt cx="1913890" cy="191389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419B92"/>
            </a:solid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8880680" y="5787770"/>
            <a:ext cx="3023497" cy="845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79"/>
              </a:lnSpc>
            </a:pPr>
            <a:r>
              <a:rPr lang="en-US" sz="1199" b="1">
                <a:solidFill>
                  <a:srgbClr val="00000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Invasive Plants/</a:t>
            </a:r>
          </a:p>
          <a:p>
            <a:pPr algn="ctr">
              <a:lnSpc>
                <a:spcPts val="1679"/>
              </a:lnSpc>
            </a:pPr>
            <a:r>
              <a:rPr lang="en-US" sz="1199" b="1">
                <a:solidFill>
                  <a:srgbClr val="00000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Mosquitoes &amp; Waste Management: 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>
                <a:solidFill>
                  <a:srgbClr val="000000"/>
                </a:solidFill>
                <a:latin typeface="Helveticish"/>
                <a:ea typeface="Helveticish"/>
                <a:cs typeface="Helveticish"/>
                <a:sym typeface="Helveticish"/>
              </a:rPr>
              <a:t>Janine Dougall, GM Environmental Services  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endParaRPr lang="en-US" sz="1199">
              <a:solidFill>
                <a:srgbClr val="000000"/>
              </a:solidFill>
              <a:latin typeface="Helveticish"/>
              <a:ea typeface="Helveticish"/>
              <a:cs typeface="Helveticish"/>
              <a:sym typeface="Helveticish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529852" y="2910839"/>
            <a:ext cx="947420" cy="633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519"/>
              </a:lnSpc>
            </a:pPr>
            <a:r>
              <a:rPr lang="en-US" sz="1799" b="1">
                <a:solidFill>
                  <a:srgbClr val="FFFFFF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TABLE</a:t>
            </a:r>
          </a:p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FFFFFF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01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980273" y="3571240"/>
            <a:ext cx="1905596" cy="6362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79"/>
              </a:lnSpc>
            </a:pPr>
            <a:r>
              <a:rPr lang="en-US" sz="1199" b="1">
                <a:solidFill>
                  <a:srgbClr val="00000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RDKB HomeSmart: 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>
                <a:solidFill>
                  <a:srgbClr val="000000"/>
                </a:solidFill>
                <a:latin typeface="Helveticish"/>
                <a:ea typeface="Helveticish"/>
                <a:cs typeface="Helveticish"/>
                <a:sym typeface="Helveticish"/>
              </a:rPr>
              <a:t>Freya Phillips, Senior Energy Specialist </a:t>
            </a:r>
            <a:r>
              <a:rPr lang="en-US" sz="1199" b="1">
                <a:solidFill>
                  <a:srgbClr val="00000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29142" y="3571240"/>
            <a:ext cx="2241965" cy="6362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79"/>
              </a:lnSpc>
            </a:pPr>
            <a:r>
              <a:rPr lang="en-US" sz="1199" b="1">
                <a:solidFill>
                  <a:srgbClr val="00000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Budget &amp; Financial Plan: 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>
                <a:solidFill>
                  <a:srgbClr val="000000"/>
                </a:solidFill>
                <a:latin typeface="Helveticish"/>
                <a:ea typeface="Helveticish"/>
                <a:cs typeface="Helveticish"/>
                <a:sym typeface="Helveticish"/>
              </a:rPr>
              <a:t>Farhad Hossain, CFO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endParaRPr lang="en-US" sz="1199">
              <a:solidFill>
                <a:srgbClr val="000000"/>
              </a:solidFill>
              <a:latin typeface="Helveticish"/>
              <a:ea typeface="Helveticish"/>
              <a:cs typeface="Helveticish"/>
              <a:sym typeface="Helveticish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-6350" y="5798608"/>
            <a:ext cx="2961958" cy="1070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 b="1">
                <a:solidFill>
                  <a:srgbClr val="00000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Transit/ Food Hub/ Bylaw Enforcement/Building Inspection/ Economic Development: 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>
                <a:solidFill>
                  <a:srgbClr val="000000"/>
                </a:solidFill>
                <a:latin typeface="Helveticish"/>
                <a:ea typeface="Helveticish"/>
                <a:cs typeface="Helveticish"/>
                <a:sym typeface="Helveticish"/>
              </a:rPr>
              <a:t>James Chandler, GM of Operations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endParaRPr lang="en-US" sz="1199">
              <a:solidFill>
                <a:srgbClr val="000000"/>
              </a:solidFill>
              <a:latin typeface="Helveticish"/>
              <a:ea typeface="Helveticish"/>
              <a:cs typeface="Helveticish"/>
              <a:sym typeface="Helveticish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6349864" y="5787770"/>
            <a:ext cx="2108329" cy="6362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79"/>
              </a:lnSpc>
            </a:pPr>
            <a:r>
              <a:rPr lang="en-US" sz="1199" b="1">
                <a:solidFill>
                  <a:srgbClr val="00000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Recreation: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>
                <a:solidFill>
                  <a:srgbClr val="000000"/>
                </a:solidFill>
                <a:latin typeface="Helveticish"/>
                <a:ea typeface="Helveticish"/>
                <a:cs typeface="Helveticish"/>
                <a:sym typeface="Helveticish"/>
              </a:rPr>
              <a:t>Paul Keys, Manager of Facilities and Recreation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098109" y="3565059"/>
            <a:ext cx="3620580" cy="845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79"/>
              </a:lnSpc>
            </a:pPr>
            <a:r>
              <a:rPr lang="en-US" sz="1199" b="1">
                <a:solidFill>
                  <a:srgbClr val="00000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FireSmart &amp; Emergency Management: </a:t>
            </a:r>
          </a:p>
          <a:p>
            <a:pPr algn="ctr">
              <a:lnSpc>
                <a:spcPts val="1679"/>
              </a:lnSpc>
            </a:pPr>
            <a:r>
              <a:rPr lang="en-US" sz="1199">
                <a:solidFill>
                  <a:srgbClr val="000000"/>
                </a:solidFill>
                <a:latin typeface="Helveticish"/>
                <a:ea typeface="Helveticish"/>
                <a:cs typeface="Helveticish"/>
                <a:sym typeface="Helveticish"/>
              </a:rPr>
              <a:t>Mark Stephens, Manager of Emergency Programs &amp; Carlene Pires, Emergency Program Coordinato</a:t>
            </a:r>
            <a:r>
              <a:rPr lang="en-US" sz="1199" b="1">
                <a:solidFill>
                  <a:srgbClr val="00000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r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>
                <a:solidFill>
                  <a:srgbClr val="000000"/>
                </a:solidFill>
                <a:latin typeface="Helveticish"/>
                <a:ea typeface="Helveticish"/>
                <a:cs typeface="Helveticish"/>
                <a:sym typeface="Helveticish"/>
              </a:rPr>
              <a:t> </a:t>
            </a:r>
            <a:r>
              <a:rPr lang="en-US" sz="1199" b="1">
                <a:solidFill>
                  <a:srgbClr val="00000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640700" y="5798608"/>
            <a:ext cx="4016568" cy="1070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679"/>
              </a:lnSpc>
            </a:pPr>
            <a:r>
              <a:rPr lang="en-US" sz="1199" b="1">
                <a:solidFill>
                  <a:srgbClr val="00000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Floodplain Mapping/</a:t>
            </a:r>
          </a:p>
          <a:p>
            <a:pPr algn="ctr">
              <a:lnSpc>
                <a:spcPts val="1679"/>
              </a:lnSpc>
            </a:pPr>
            <a:r>
              <a:rPr lang="en-US" sz="1199" b="1">
                <a:solidFill>
                  <a:srgbClr val="000000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Watershed &amp; Drought Plans: </a:t>
            </a:r>
          </a:p>
          <a:p>
            <a:pPr algn="ctr">
              <a:lnSpc>
                <a:spcPts val="1679"/>
              </a:lnSpc>
            </a:pPr>
            <a:r>
              <a:rPr lang="en-US" sz="1199">
                <a:solidFill>
                  <a:srgbClr val="000000"/>
                </a:solidFill>
                <a:latin typeface="Helveticish"/>
                <a:ea typeface="Helveticish"/>
                <a:cs typeface="Helveticish"/>
                <a:sym typeface="Helveticish"/>
              </a:rPr>
              <a:t>Kristina Anderson, Watershed Planner &amp; </a:t>
            </a:r>
          </a:p>
          <a:p>
            <a:pPr algn="ctr">
              <a:lnSpc>
                <a:spcPts val="1679"/>
              </a:lnSpc>
            </a:pPr>
            <a:r>
              <a:rPr lang="en-US" sz="1199">
                <a:solidFill>
                  <a:srgbClr val="000000"/>
                </a:solidFill>
                <a:latin typeface="Helveticish"/>
                <a:ea typeface="Helveticish"/>
                <a:cs typeface="Helveticish"/>
                <a:sym typeface="Helveticish"/>
              </a:rPr>
              <a:t>Donna Dean, Manager of Planning &amp; Development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endParaRPr lang="en-US" sz="1199">
              <a:solidFill>
                <a:srgbClr val="000000"/>
              </a:solidFill>
              <a:latin typeface="Helveticish"/>
              <a:ea typeface="Helveticish"/>
              <a:cs typeface="Helveticish"/>
              <a:sym typeface="Helveticish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5442722" y="2910839"/>
            <a:ext cx="947420" cy="633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519"/>
              </a:lnSpc>
            </a:pPr>
            <a:r>
              <a:rPr lang="en-US" sz="1799" b="1">
                <a:solidFill>
                  <a:srgbClr val="FFFFFF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TABLE</a:t>
            </a:r>
          </a:p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FFFFFF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02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293995" y="2910839"/>
            <a:ext cx="947420" cy="633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519"/>
              </a:lnSpc>
            </a:pPr>
            <a:r>
              <a:rPr lang="en-US" sz="1799" b="1">
                <a:solidFill>
                  <a:srgbClr val="FFFFFF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TABLE</a:t>
            </a:r>
          </a:p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FFFFFF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03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16442" y="5003227"/>
            <a:ext cx="947420" cy="633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519"/>
              </a:lnSpc>
            </a:pPr>
            <a:r>
              <a:rPr lang="en-US" sz="1799" b="1">
                <a:solidFill>
                  <a:srgbClr val="FFFFFF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TABLE</a:t>
            </a:r>
          </a:p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FFFFFF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04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118499" y="5003227"/>
            <a:ext cx="947420" cy="633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519"/>
              </a:lnSpc>
            </a:pPr>
            <a:r>
              <a:rPr lang="en-US" sz="1799" b="1">
                <a:solidFill>
                  <a:srgbClr val="FFFFFF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TABLE</a:t>
            </a:r>
          </a:p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FFFFFF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05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930319" y="5003227"/>
            <a:ext cx="947420" cy="633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519"/>
              </a:lnSpc>
            </a:pPr>
            <a:r>
              <a:rPr lang="en-US" sz="1799" b="1">
                <a:solidFill>
                  <a:srgbClr val="FFFFFF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TABLE</a:t>
            </a:r>
          </a:p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FFFFFF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06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941737" y="5003227"/>
            <a:ext cx="947420" cy="633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519"/>
              </a:lnSpc>
            </a:pPr>
            <a:r>
              <a:rPr lang="en-US" sz="1799" b="1">
                <a:solidFill>
                  <a:srgbClr val="FFFFFF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TABLE</a:t>
            </a:r>
          </a:p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FFFFFF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870465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r>
              <a:rPr lang="en-US" sz="1800">
                <a:latin typeface="Myriad Pro" panose="020B0503030403020204"/>
                <a:cs typeface="Helvetica" panose="020B0604020202020204" pitchFamily="34" charset="0"/>
              </a:rPr>
              <a:t>Connect with Linda Kay:</a:t>
            </a:r>
            <a:endParaRPr lang="en-US" sz="1800" dirty="0">
              <a:latin typeface="Myriad Pro" panose="020B0503030403020204"/>
              <a:cs typeface="Helvetica" panose="020B0604020202020204" pitchFamily="34" charset="0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CA" dirty="0"/>
          </a:p>
        </p:txBody>
      </p:sp>
      <p:grpSp>
        <p:nvGrpSpPr>
          <p:cNvPr id="4" name="Group 4"/>
          <p:cNvGrpSpPr/>
          <p:nvPr/>
        </p:nvGrpSpPr>
        <p:grpSpPr>
          <a:xfrm>
            <a:off x="7585186" y="4270330"/>
            <a:ext cx="1885809" cy="1885809"/>
            <a:chOff x="0" y="0"/>
            <a:chExt cx="3771618" cy="37716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71618" cy="3771618"/>
            </a:xfrm>
            <a:custGeom>
              <a:avLst/>
              <a:gdLst/>
              <a:ahLst/>
              <a:cxnLst/>
              <a:rect l="l" t="t" r="r" b="b"/>
              <a:pathLst>
                <a:path w="3771618" h="3771618">
                  <a:moveTo>
                    <a:pt x="0" y="0"/>
                  </a:moveTo>
                  <a:lnTo>
                    <a:pt x="3771618" y="0"/>
                  </a:lnTo>
                  <a:lnTo>
                    <a:pt x="3771618" y="3771618"/>
                  </a:lnTo>
                  <a:lnTo>
                    <a:pt x="0" y="3771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6" name="Freeform 6"/>
          <p:cNvSpPr/>
          <p:nvPr/>
        </p:nvSpPr>
        <p:spPr>
          <a:xfrm>
            <a:off x="7495936" y="3980031"/>
            <a:ext cx="2064309" cy="2204869"/>
          </a:xfrm>
          <a:custGeom>
            <a:avLst/>
            <a:gdLst/>
            <a:ahLst/>
            <a:cxnLst/>
            <a:rect l="l" t="t" r="r" b="b"/>
            <a:pathLst>
              <a:path w="3096463" h="3307304">
                <a:moveTo>
                  <a:pt x="0" y="0"/>
                </a:moveTo>
                <a:lnTo>
                  <a:pt x="3096463" y="0"/>
                </a:lnTo>
                <a:lnTo>
                  <a:pt x="3096463" y="3307304"/>
                </a:lnTo>
                <a:lnTo>
                  <a:pt x="0" y="33073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7" name="Group 7"/>
          <p:cNvGrpSpPr/>
          <p:nvPr/>
        </p:nvGrpSpPr>
        <p:grpSpPr>
          <a:xfrm>
            <a:off x="300633" y="468399"/>
            <a:ext cx="11727337" cy="2512486"/>
            <a:chOff x="0" y="0"/>
            <a:chExt cx="23454675" cy="5024971"/>
          </a:xfrm>
        </p:grpSpPr>
        <p:sp>
          <p:nvSpPr>
            <p:cNvPr id="8" name="TextBox 8"/>
            <p:cNvSpPr txBox="1"/>
            <p:nvPr/>
          </p:nvSpPr>
          <p:spPr>
            <a:xfrm>
              <a:off x="0" y="-57150"/>
              <a:ext cx="23454675" cy="3244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12593"/>
                </a:lnSpc>
                <a:spcBef>
                  <a:spcPct val="0"/>
                </a:spcBef>
              </a:pPr>
              <a:r>
                <a:rPr lang="en-US" sz="10495" b="1">
                  <a:solidFill>
                    <a:srgbClr val="FFFFFF"/>
                  </a:solidFill>
                  <a:latin typeface="Helveticish Bold"/>
                  <a:ea typeface="Helveticish Bold"/>
                  <a:cs typeface="Helveticish Bold"/>
                  <a:sym typeface="Helveticish Bold"/>
                </a:rPr>
                <a:t>Thank you!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290825"/>
              <a:ext cx="23454675" cy="17341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6957"/>
                </a:lnSpc>
                <a:spcBef>
                  <a:spcPct val="0"/>
                </a:spcBef>
              </a:pPr>
              <a:r>
                <a:rPr lang="en-US" sz="5352" b="1">
                  <a:solidFill>
                    <a:srgbClr val="FFFFFF"/>
                  </a:solidFill>
                  <a:latin typeface="Helveticish Bold"/>
                  <a:ea typeface="Helveticish Bold"/>
                  <a:cs typeface="Helveticish Bold"/>
                  <a:sym typeface="Helveticish Bold"/>
                </a:rPr>
                <a:t>We Appreciate Your Feedback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053" y="3980031"/>
            <a:ext cx="7393883" cy="2176108"/>
            <a:chOff x="0" y="-57150"/>
            <a:chExt cx="14787766" cy="4383392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57150"/>
              <a:ext cx="14787766" cy="9259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ts val="3750"/>
                </a:lnSpc>
                <a:spcBef>
                  <a:spcPct val="0"/>
                </a:spcBef>
              </a:pPr>
              <a:r>
                <a:rPr lang="en-US" sz="2885" b="1" dirty="0">
                  <a:solidFill>
                    <a:srgbClr val="000000"/>
                  </a:solidFill>
                  <a:latin typeface="Helveticish Bold"/>
                  <a:ea typeface="Helveticish Bold"/>
                  <a:cs typeface="Helveticish Bold"/>
                  <a:sym typeface="Helveticish Bold"/>
                </a:rPr>
                <a:t>Website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416728"/>
              <a:ext cx="14787766" cy="2909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885"/>
                </a:lnSpc>
              </a:pPr>
              <a:r>
                <a:rPr lang="en-US" sz="2060" dirty="0">
                  <a:solidFill>
                    <a:srgbClr val="000000"/>
                  </a:solidFill>
                  <a:latin typeface="Helveticish"/>
                  <a:ea typeface="Helveticish"/>
                  <a:cs typeface="Helveticish"/>
                  <a:sym typeface="Helveticish"/>
                </a:rPr>
                <a:t>rdkb.com/Regional-Government/Town-Halls</a:t>
              </a:r>
            </a:p>
            <a:p>
              <a:pPr algn="ctr">
                <a:lnSpc>
                  <a:spcPts val="2885"/>
                </a:lnSpc>
              </a:pPr>
              <a:endParaRPr lang="en-US" sz="2060" dirty="0">
                <a:solidFill>
                  <a:srgbClr val="000000"/>
                </a:solidFill>
                <a:latin typeface="Helveticish"/>
                <a:ea typeface="Helveticish"/>
                <a:cs typeface="Helveticish"/>
                <a:sym typeface="Helveticish"/>
              </a:endParaRPr>
            </a:p>
            <a:p>
              <a:pPr algn="ctr">
                <a:lnSpc>
                  <a:spcPts val="2885"/>
                </a:lnSpc>
              </a:pPr>
              <a:r>
                <a:rPr lang="en-US" sz="2060" b="1" dirty="0">
                  <a:solidFill>
                    <a:srgbClr val="000000"/>
                  </a:solidFill>
                  <a:latin typeface="Helveticish"/>
                  <a:ea typeface="Helveticish"/>
                  <a:cs typeface="Helveticish"/>
                  <a:sym typeface="Helveticish"/>
                </a:rPr>
                <a:t>Connect with YOUR Director Linda Kay: areaddirector@rdkb.com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45745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CHARTFORMAT" val="UEsDBBQABgAIAAAAIQDvhfRvbQUAAK0RAAAPAAAAY2hhcnQvY2hhcnQueG1s3Fhtb9s2EP4+YP/B0HfHliy/ok7h2M02zGmCJm23faMpSuZMkRpJOXaH/fcdXyTLbpAWdQoMy5dQx+Pp7rmHd2e9er3LWWtLpKKCT4Pwohu0CMcioTybBu8frtujoKU04gligpNpsCcqeH354w+v8ASvkdT3BcKkBUa4muBpsNa6mHQ6Cq9JjtSFKAiHvVTIHGl4lFknkegRjOesE3W7g441EngD6BsM5Ijy6rz8mvMiTSkmC4HLnHDtvJCEIQ0IqDUtVHAJwSVIk3DcjVtbxKZBN+gYIUM8cwLC2+/vnVCKkickmQvJAcaGfo4nM6aJ5GBqLriGt/k4869CKkdyUxZtLPICnFtRRvXeugsOgu35WkAcrXfkr5JKoqYBDuMKCFh+BkVOsRRKpPoCLHYcClU2jNlhZ9SJfD4g2DCeKL1nxAUUdiMTbad+r3XhGjG2QnhjsGko16qHfXPwFAxzCjN5g4rbrTyfQqssnAZMh0FL72CVbGC1yiIji4wMVskGVghjyARo+EUlgX0nqXV6laRX6QCqTgeQdot+JelXkkElGQStNaN8A5kw/4JWKtjPTlCtHIPsHTBooFKLB6oZWRBGNEk89k5rS8ljb2HUpNC/NXhmBb8fC2Y8m+2ORAWQsyBY061P6cCSuoMnB8MpE0KaN+g1xRtOVJPOoFnvK5qQj5D8Z3SbKoYjX1BvqhRM6JkkyFhnaC9KbVY54iViy/p5dyMSHwpJMuJA2j8l9ECMLnrHf9Gbds8fc1ANL8JBNx73RtHQLuI3bctlPHn0WF6Mx+Gg8Td059fV9qg7Gg/7URjGPVM9eu4qnDoPUB7iWiHZW8xNLTVRwtOCSmcOC+bMZ1BjCiiaXsxKBWWFJG5zi+R+Lpioak/oxIrYTNLkmAZCJsSb90VN78x7lZbvSGquOGTfSiiHtqB/Sd+SDMpPxRp/KFmumLLnirvz7+7lKzTh4poydm4jgADQhPFzzRwcMogYi0ZC0hQu0FJVZfyb25WDWQF0FsK1eFySjPDkV7L3RPI5hJ0PCPqz6UFVXkE2R/otyj35fUYUyO+JfFJ+R6SpeZ/ZvipXK0bu6afPTS0JAqIsKRSBo2NkZwAwbsOqVUo6Df6evxn0e8NZ2F4MruftOB302+PFOGwPoyiex+O4P7q6+ufQmqBknowJX2hNYbMt9f3VAQxx2J+YsJ/2FYgMLlpCV06DqCYuRjaKJu+9CNA28fEyr2+EFcFpf6lqI+7tX0xdI0XfNXXN+DJUfKSJ9pUp7Nc+oMJnG++hGUGSHdfQ7hffb6IwisM4iv2J042BK2rQreoTVhNeflzKAM6ZrSQHxRPTCiNwITNoC0mBoXYIc3zLKb9BO+Obwf2gmNjWeMRJtLsTnqUrFwzk7jrX0HDN3DmHPjENfiIwniEG06wo4TYAszckqW9Vjv4U8gGa3g0MXc44tB1nDDw53eMwC7tNDWegFtYOcODag3B75oKfPde8TEFrPU6DQQ9I8FRlMwD7WmRGRFVNDi5bdb7tXlUOzKjyB5E+UvPkUPNViq3YjGXcybD2HAPpbZoq4itR2PUU4+KmZJoutwygbKQWHKtJBFfwaTbV/jVI8gyboBdT71dF28bB59nl2/ET7IKfTd+ZVzXj/h+sqsvLM6yyW1dEPxLiM7ZyD+Z6ATc8JWDVnBjN+gNVt5z5ZuopmVBVXMEvuI2a+WKhCsT9TYUusgDuqVuYeaDsnHCwGs5eDPr/1LDztbVB716onK1Esq9NnTNEwWCm9L39leq+QJxnrHiJsdEWUjRJSPoOYlSfoMWMXJ2DOdJvwqh3hyQyCuaTwjSoPycYHcttA7ZdHL6yXP4LAAD//wMAUEsDBBQABgAIAAAAIQC/uqyqxgYAADYbAAAWAAAAY2hhcnQvbWVkaWEvaW1hZ2UxLmJtcOyY2VNTVxzH6T/Q58700bpUpU0IQh+qD636UHcWK0slcQPZusBYBWULYYtEBBsFTSAJssomEAjUhJhAQCABBGVRAqKyCQi4UO1M+733AnNluAxXsdMHfkPOnJz8zu/3+X3POfdy73d7HD63Ic0B7QZ8OLOfT2w+Q48y46c2NsRnzv5ZtVUF/q8KPCetjTS1Wp2dnX3lypX4+Hh0PjYyMvf39yOz0Wikp0Z2MMAwCIMD3DCIzkohzaemUqBYxKcMefEV46Cq1JsL9b2NvW/Hxsaqq6v1en1VVVVfXx8wAAN/gLFCYlIbociK3ymZCj74oKWnOHJQE2etzVl3TGsXPmUX8WKbtyolJaWgoECpVBYVFVEyIgiwl8OD0uYXmko9X7LG0GZq6Z2YmLBYLE2kLQh4SxVr+eNHq5KvSziw7ugtimfrCQV4bty4oVKpoqOjL5NWXl5uMBgWTF/0K3ji4uLgjEImRp4OmHJR79M7+U6hldywKW749Pd+WTKZDPVSuwIyQn8YUshFJ1ukh3oVXvrzTmsFGm7YJDdi+tvjiuTkZIpHp9MtmnTpQZDExsYCaWL0qTbhAOptTDm4/aQC9QJpu3/OPE9ISAhVb1ZWFngKLp0mefi3E53W8ivswqcJnmMZSUlJ4MnMzEQVS6dm+hVVX79+XZqcWCMmeBqSXXf6qUieyR0BOXK5nNIHYtIjVCtjLdJD8Cd4vNTkek1/41MskUjAA2bsH7o/275Bp4HyiF+f7OpwLI+oN4zgmdenp6eHHrNKGWOWEvvHkOj8xeFSav84+hQnJiaCBwWWlJTQ/dn2rfeajRJnq1JgSnJxOF5A8IRPzfNgpRbwQJ9mcj8bEp3WeBYTPJEvHb2LKB7oU1paypaB7t/f2Vwrce5TETyOJ4rsIgh9dgbO6rMYT8wsj8R5jQf4J+0iXzl4z+qDc1pWVkaPz7b/qMtce8G5Tymou+CCsLiYgGeX/zVq/4Cnu7ubHhPr1XTpIPQ0XnDmHcmxC5vkRb7a4l0iFovz8/M/nOdxt6UuyQX61BI8N0me57sDZOApLCxchEdB8fBRBU+QzT03wYsCz01cx8CTk5OTkZFB52fbB0/DRddZfXxKeZEvuWETewIIfRbl0Shimi8R+xl68viZJM9rjq8OV4+8vLzc3FwcebYMdP8nPRZceaA/6nU8WU7wnBsHT3p6OnikUumC9arMmOWpv+jCE2RR+nB8a6APeKAPjhg9Ptt+e50aPFgvnLL1R7UQn3tubAmeinSRmTxfpiRXHv864HnCGfAIhcK0tLTU1FTcMtgy0P3vmWZ5cH3D/ZEX9Zp7dmxvoIxJH3W6iDpf2HU8vsoO+0c4s9H3jlarxRQYOvT4bPud9RXYD9AHPOuP63lRM5zQUfAkJCTgFoDbXFdXFz2mWh5N+eP6wPNSkus1s9Gvke7zIf3uhkpSf0HNeacNJwz2ED901EdSZ7VazWYz2gXBG8rT4U+cR4kzz0tBrdcmf/MCt/f+aiqVkfGP6MQHNviY7IV/gccj5p17Fj14Q7kcynTJD+P6wPGUY7NhyqYAy6PBcbrbe/fvqNNxf0S9uKt+4VWx0c/8pW+ju4jx/xacR01qUEGsJ9ptgWXYbARPYOujoefvzUCf2FSR0XrZDTzahP1Gg7H+/jP80R2W6G/1L+GGjtpHvwHPwNDkEp7L/8msUdxNdbOqBLfi9+PeuvyJ8KTxtA0MrwxPSxV43MFTHbevt6OJFY+HqJZ7dnSL6M2mn+8ODE+xmsvk3FatJHiUAk3svgeseYwUz+ZfOgaGp5lSsBrXZ8d3pHmApzJmb087u8uIe7SBEzK8RfR286/3B0ZWhseYm3Dvmkevkq+O3oP/pVnV4i4yUjy2v3XWtbJ71GJKVJsr7pT99FBB8IyPsOPxIHiGHGL+tg16YLr7mCkFq3FT/vlOmSd4yoW7x0eesJrrLqzhnCF5gsHDbi5TIvB0kfqURu0eG2YX012ow3o5iN5+FfzQ1M5OWyaeystB968R+tyM3MWWxy1KyzkzOMczyJSC1XhVajC1XsURu54NsdsDbpF/fn36Cbl/uus7hljlZXLWXj3VJfPEeS8K/2GULU9EtW3wQ/uoF7ZBPab2ldFHJzulFTvpxE6q0zuYmJnGC24PXCzs/v1qK9rHo6+Y3NiOT48P4Y/trFX//0YBvMb5wETUWzW0eGkDI98MEQ3e3sDwvEwZHnxgeGJaOh0c8OyGFnMRbflhqYmYu8AwThkFMIdTRtIZllM+GOCM6fOR50JKmWJSIpB6EA0l0dKFr/66qsDHUOBfAAAA//8DAFBLAwQUAAAACABSf0pGhI+kftcCAAAhDgAAHgAAAGNoYXJ0L3RoZW1lL3RoZW1lT3ZlcnJpZGUxLnhtbO1X3WoUMRS+VvAdwtzbWWsVKd2W7vZP+0u7LfTy7Gx2J938DEmmde6kvRQEsYo3gndeiFpowZv6NKsVrdBXMLO1NanNUBZBhGVhmZzzfSfnJCf5yMjYQ0bRJpaKCF4Obg2UAoR5JBqEt8rBam3q5r0AKQ28AVRwXA4yrIKx0RvXR2BYx5jhRcOVpIGRicPVMJSDWOtkOAxVZNygBkSCufE1hWSgzVC2woaELROf0XCwVLobMiA8MCGvmZgRlSs5ESMOzEy32GySCJ96Q8v9C94UXPvwuZ/BhpBTBpQbuhYKmnCkswQ3ITKEKlBSlwTNkVasA5QAF8qYS4OlqdJt85//hrpfQ0F4HgWDFcKyR+pP+1meSEWSJLocPDCTBBbu5PDdyeE+Ojnc62wfdLY/dnZ2OtsffOwZ4C2bffzm6Y9Xj9D3/dfHu88LSMomfXn/+POnZwVobaOPXux9Pdg7evnk29tdH2dcQt3m1AjDCi3gLbQsGHDvVLgue6DVYiA2bZy3FHDIiT7KpI4dykIGFHzgCnYXeU0S3vCip9MNp4iVWKaa+NCzMXPQ80LQipD+YmfN1M4apbxVkItMbfAywKY3leqFtphME3OWCHjxMXZSX6KmU6CFOdYo94k2xj7uOiHEKZtEUijR1GidoAoQ/4LVSF1fzpwhzGxiBgVtAg5zDVUE9U40gTddOJiFpt7gmDorPQ2pBuavAhi14XOgY2/iK5mMnI1RWppkMBVosoGV8hIXZeaUMGuut4JumacZc+FSk7YHnucshA2fEO1qDCzx10F4bBPuq7bpdkBLQvtzEvbZOx2bTQNe3CVrBOsebpJVc+9f3ly5J5Xec4aFe+Yz2gR8Ns1IaGnPuRgRfjUxuiBDd/oy1LMMjUsC9Kri0wVfVXKqQjbI/6k4E5DyJczjvuD0BacvOH9LcLq3xz+QGUtVjOGU7z6SmC54U/12G4MZu8+60Z9QSwMEFAAGAAgAAAAhAPzwneC+AAAAMQEAABoAAABjaGFydC9fcmVscy9jaGFydC54bWwucmVsc4SPwQrCMBBE74L/EPZu03oQkSa9iNCTIPoBIdm2wTYJSRT79y6eLAged4d5M1M3r2lkT4zJeiegKkpg6LQ31vUCbtfTZg8sZeWMGr1DATMmaOR6VV9wVJlMabAhMaK4JGDIORw4T3rASaXCB3SkdD5OKtMZex6Uvqse+bYsdzx+M0AumKw1AmJrKmDXOVDyf7bvOqvx6PVjQpd/RPBMvfBMc6M1SGAVe8wCPu+lWBVUHLis+WKofAMAAP//AwBQSwMEFAAGAAgAAAAhAITsoQcTAQAAVAIAABMAAABbQ29udGVudF9UeXBlc10ueG1spJLNTsMwDMfvSLxDlCtq0nFACK3dgY8jcBgPYFK3jciXkmxsb4/brhKbNi5crMT23/7FznK1s4ZtMSbtXcUXouQMnfKNdl3FP9YvxT1nKYNrwHiHFd9j4qv6+mq53gdMjNQuVbzPOTxImVSPFpLwAR1FWh8tZLrGTgZQX9ChvC3LO6m8y+hykYcavF4+YQsbk9nzjtwTyacNnD1OeUOrims76Ae/PKuIaNKJBEIwWkGmt8mta064igOTIOWYk3od0g2BX+gwRI6Zfjc46N5omFE3yN4h5lewRC5VT+fJir+LnKH0basVNl5tLM1MNBG+aTnWiLHqjHu5baadoBztnLT4N8VRuZlBjn+i/gEAAP//AwBQSwMEFAAGAAgAAAAhABmqkvPRAAAAswEAAAsAAABfcmVscy8ucmVsc6yQy4oCMRBF9wP+Q6i9Xd0uRAbTbkRwK/oBNUl1d7DzIImif2+c2UyLMJtZFpc693DXm5sdxZVjMt5JaKoaBDvltXG9hNNxN1+BSJmcptE7lnDnBJt29rE+8Ei5PKXBhCQKxSUJQ87hEzGpgS2lygd2Jel8tJTLGXsMpM7UMy7qeonxNwPaCVPstYS41wsQx3sozX+zfdcZxVuvLpZdflOBxpbuAqTYc5agBooZLWtDP1FTfdkA+N6k+U+Tqeur0rdYVaZ7uuBk6vYBAAD//wMAUEsBAi0AFAAGAAgAAAAhAO+F9G9tBQAArREAAA8AAAAAAAAAAAAAAAAAAAAAAGNoYXJ0L2NoYXJ0LnhtbFBLAQItABQABgAIAAAAIQC/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=="/>
  <p:tag name="COLORTYPE" val="SCHEME"/>
  <p:tag name="DEFINEDCOLORS" val="3,6,10,45,32,50,13,4,9,55,1"/>
  <p:tag name="LABELFORMAT" val="1"/>
  <p:tag name="NUMBERFORMAT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LABELFORMAT" val="1"/>
  <p:tag name="COLORTYPE" val="SCHEME"/>
  <p:tag name="NUMBERFORMAT" val="3"/>
</p:tagLst>
</file>

<file path=ppt/theme/theme1.xml><?xml version="1.0" encoding="utf-8"?>
<a:theme xmlns:a="http://schemas.openxmlformats.org/drawingml/2006/main" name="Custom Design">
  <a:themeElements>
    <a:clrScheme name="RDKB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54A6"/>
      </a:accent1>
      <a:accent2>
        <a:srgbClr val="0DB14B"/>
      </a:accent2>
      <a:accent3>
        <a:srgbClr val="A5A5A5"/>
      </a:accent3>
      <a:accent4>
        <a:srgbClr val="FFC000"/>
      </a:accent4>
      <a:accent5>
        <a:srgbClr val="0054A6"/>
      </a:accent5>
      <a:accent6>
        <a:srgbClr val="0DB14B"/>
      </a:accent6>
      <a:hlink>
        <a:srgbClr val="0054A6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anchor="b" anchorCtr="0"/>
      <a:lstStyle>
        <a:defPPr algn="l" fontAlgn="t" hangingPunct="0">
          <a:lnSpc>
            <a:spcPct val="100000"/>
          </a:lnSpc>
          <a:defRPr sz="4000" b="0" i="0" baseline="0" dirty="0" smtClean="0">
            <a:latin typeface="Futura Condensed Medium" panose="020B0602020204020303" pitchFamily="34" charset="-79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DKB-master-slides.potx" id="{2A6C2346-6A16-7A44-AEEB-1B484436D541}" vid="{5B3A83AF-F640-8647-B8CB-9D6C30A0A138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Custom Design">
  <a:themeElements>
    <a:clrScheme name="RDKB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54A6"/>
      </a:accent1>
      <a:accent2>
        <a:srgbClr val="0DB14B"/>
      </a:accent2>
      <a:accent3>
        <a:srgbClr val="A5A5A5"/>
      </a:accent3>
      <a:accent4>
        <a:srgbClr val="FFC000"/>
      </a:accent4>
      <a:accent5>
        <a:srgbClr val="0054A6"/>
      </a:accent5>
      <a:accent6>
        <a:srgbClr val="0DB14B"/>
      </a:accent6>
      <a:hlink>
        <a:srgbClr val="0054A6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DKB-master-slides.potx" id="{2A6C2346-6A16-7A44-AEEB-1B484436D541}" vid="{35C188EA-6521-0044-9991-2B4FBF8C2B24}"/>
    </a:ext>
  </a:extLst>
</a:theme>
</file>

<file path=ppt/theme/theme4.xml><?xml version="1.0" encoding="utf-8"?>
<a:theme xmlns:a="http://schemas.openxmlformats.org/drawingml/2006/main" name="5_Custom Design">
  <a:themeElements>
    <a:clrScheme name="RDKB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54A6"/>
      </a:accent1>
      <a:accent2>
        <a:srgbClr val="0DB14B"/>
      </a:accent2>
      <a:accent3>
        <a:srgbClr val="A5A5A5"/>
      </a:accent3>
      <a:accent4>
        <a:srgbClr val="FFC000"/>
      </a:accent4>
      <a:accent5>
        <a:srgbClr val="0054A6"/>
      </a:accent5>
      <a:accent6>
        <a:srgbClr val="0DB14B"/>
      </a:accent6>
      <a:hlink>
        <a:srgbClr val="0054A6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DKB-master-slides.potx" id="{2A6C2346-6A16-7A44-AEEB-1B484436D541}" vid="{35C188EA-6521-0044-9991-2B4FBF8C2B24}"/>
    </a:ext>
  </a:extLst>
</a:theme>
</file>

<file path=ppt/theme/theme5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DKB-master-slides.potx" id="{2A6C2346-6A16-7A44-AEEB-1B484436D541}" vid="{52D4B18A-58FA-1640-BD79-CACD9B11ED13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13976</TotalTime>
  <Words>329</Words>
  <Application>Microsoft Office PowerPoint</Application>
  <PresentationFormat>Widescreen</PresentationFormat>
  <Paragraphs>75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17</vt:i4>
      </vt:variant>
    </vt:vector>
  </HeadingPairs>
  <TitlesOfParts>
    <vt:vector size="35" baseType="lpstr">
      <vt:lpstr>Arial</vt:lpstr>
      <vt:lpstr>Calibri</vt:lpstr>
      <vt:lpstr>Calibri Light</vt:lpstr>
      <vt:lpstr>Helvetica</vt:lpstr>
      <vt:lpstr>Helvetica Black</vt:lpstr>
      <vt:lpstr>Helvetica Condensed Medium</vt:lpstr>
      <vt:lpstr>Helvetica Light</vt:lpstr>
      <vt:lpstr>Helvetica Neue</vt:lpstr>
      <vt:lpstr>Helveticish</vt:lpstr>
      <vt:lpstr>Helveticish Bold</vt:lpstr>
      <vt:lpstr>Myriad Pro</vt:lpstr>
      <vt:lpstr>Myriad Pro Regular</vt:lpstr>
      <vt:lpstr>Custom Design</vt:lpstr>
      <vt:lpstr>1_Custom Design</vt:lpstr>
      <vt:lpstr>3_Custom Design</vt:lpstr>
      <vt:lpstr>5_Custom Design</vt:lpstr>
      <vt:lpstr>4_Custom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Nisbet</dc:creator>
  <cp:lastModifiedBy>Anitra Winje</cp:lastModifiedBy>
  <cp:revision>272</cp:revision>
  <cp:lastPrinted>2019-06-21T20:49:20Z</cp:lastPrinted>
  <dcterms:created xsi:type="dcterms:W3CDTF">2019-08-09T18:37:10Z</dcterms:created>
  <dcterms:modified xsi:type="dcterms:W3CDTF">2025-03-05T18:20:13Z</dcterms:modified>
</cp:coreProperties>
</file>